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69" r:id="rId2"/>
    <p:sldId id="299" r:id="rId3"/>
    <p:sldId id="297" r:id="rId4"/>
    <p:sldId id="274" r:id="rId5"/>
    <p:sldId id="300" r:id="rId6"/>
    <p:sldId id="278" r:id="rId7"/>
    <p:sldId id="301" r:id="rId8"/>
    <p:sldId id="302" r:id="rId9"/>
    <p:sldId id="303" r:id="rId10"/>
    <p:sldId id="304" r:id="rId11"/>
    <p:sldId id="305" r:id="rId12"/>
    <p:sldId id="306" r:id="rId13"/>
  </p:sldIdLst>
  <p:sldSz cx="12192000" cy="6858000"/>
  <p:notesSz cx="9939338" cy="6807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78">
          <p15:clr>
            <a:srgbClr val="A4A3A4"/>
          </p15:clr>
        </p15:guide>
        <p15:guide id="4" pos="302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iHcxQzQArSYQCzSo696Es05wDk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3B7AA-B772-4537-8947-3C465FB19487}">
  <a:tblStyle styleId="{B8D3B7AA-B772-4537-8947-3C465FB194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105" autoAdjust="0"/>
  </p:normalViewPr>
  <p:slideViewPr>
    <p:cSldViewPr snapToGrid="0">
      <p:cViewPr>
        <p:scale>
          <a:sx n="50" d="100"/>
          <a:sy n="50" d="100"/>
        </p:scale>
        <p:origin x="1188" y="496"/>
      </p:cViewPr>
      <p:guideLst>
        <p:guide orient="horz" pos="2160"/>
        <p:guide pos="3840"/>
        <p:guide pos="73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customschemas.google.com/relationships/presentationmetadata" Target="metadata"/><Relationship Id="rId5" Type="http://schemas.openxmlformats.org/officeDocument/2006/relationships/slide" Target="slides/slide4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4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306888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9275" y="0"/>
            <a:ext cx="4308475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465888"/>
            <a:ext cx="4306888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C57B4D4B-4532-C7D2-45AB-216F50C7B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>
            <a:extLst>
              <a:ext uri="{FF2B5EF4-FFF2-40B4-BE49-F238E27FC236}">
                <a16:creationId xmlns:a16="http://schemas.microsoft.com/office/drawing/2014/main" id="{8AF9563C-D723-356C-7001-FBC5B0F949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>
            <a:extLst>
              <a:ext uri="{FF2B5EF4-FFF2-40B4-BE49-F238E27FC236}">
                <a16:creationId xmlns:a16="http://schemas.microsoft.com/office/drawing/2014/main" id="{05BDB37F-9D4D-F0CC-511C-5192636FD9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43269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AE5FBACF-EBD2-DA0E-F353-C57BE67BB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>
            <a:extLst>
              <a:ext uri="{FF2B5EF4-FFF2-40B4-BE49-F238E27FC236}">
                <a16:creationId xmlns:a16="http://schemas.microsoft.com/office/drawing/2014/main" id="{3EDE59F5-B06D-6C57-1B19-5C624E1E60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>
            <a:extLst>
              <a:ext uri="{FF2B5EF4-FFF2-40B4-BE49-F238E27FC236}">
                <a16:creationId xmlns:a16="http://schemas.microsoft.com/office/drawing/2014/main" id="{4578614F-BAB1-F57E-0D3C-D851C7B3B1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8182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0EE6D1AB-2EE5-1656-5911-47D2F2653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>
            <a:extLst>
              <a:ext uri="{FF2B5EF4-FFF2-40B4-BE49-F238E27FC236}">
                <a16:creationId xmlns:a16="http://schemas.microsoft.com/office/drawing/2014/main" id="{3D1C9E79-668E-7E28-888F-3DC3D123BA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>
            <a:extLst>
              <a:ext uri="{FF2B5EF4-FFF2-40B4-BE49-F238E27FC236}">
                <a16:creationId xmlns:a16="http://schemas.microsoft.com/office/drawing/2014/main" id="{CBA69B1C-D8A9-4F13-6FB2-679511110D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296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E010F29-BF2A-9936-BAEC-832C69D3E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9CB03EC-B81F-DA8B-D64A-DE9634DC1B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DB7B5742-EC26-2CA5-EE05-90474489DF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8359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3B504E4-57C0-3061-7D5D-55C22E473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2E2A23B-CD0C-6588-9048-2DA62A6F28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617C643-CB86-3C90-91E2-9E55EB2311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710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9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19:notes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>
          <a:extLst>
            <a:ext uri="{FF2B5EF4-FFF2-40B4-BE49-F238E27FC236}">
              <a16:creationId xmlns:a16="http://schemas.microsoft.com/office/drawing/2014/main" id="{2797D78D-91B5-A95B-7E9A-B575F1670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9:notes">
            <a:extLst>
              <a:ext uri="{FF2B5EF4-FFF2-40B4-BE49-F238E27FC236}">
                <a16:creationId xmlns:a16="http://schemas.microsoft.com/office/drawing/2014/main" id="{1FDFEE18-22AF-F8D3-103A-9AE5D97F18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9:notes">
            <a:extLst>
              <a:ext uri="{FF2B5EF4-FFF2-40B4-BE49-F238E27FC236}">
                <a16:creationId xmlns:a16="http://schemas.microsoft.com/office/drawing/2014/main" id="{94716A08-B350-42DF-55CC-9E7267D9CA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19:notes">
            <a:extLst>
              <a:ext uri="{FF2B5EF4-FFF2-40B4-BE49-F238E27FC236}">
                <a16:creationId xmlns:a16="http://schemas.microsoft.com/office/drawing/2014/main" id="{03B5FD0C-FC66-304C-FFF8-8388CD6D13B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5782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8E0FD681-F106-D3BA-8107-9307A6EAD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>
            <a:extLst>
              <a:ext uri="{FF2B5EF4-FFF2-40B4-BE49-F238E27FC236}">
                <a16:creationId xmlns:a16="http://schemas.microsoft.com/office/drawing/2014/main" id="{71E91EA0-EF2C-0709-EFB1-648B4DBB31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>
            <a:extLst>
              <a:ext uri="{FF2B5EF4-FFF2-40B4-BE49-F238E27FC236}">
                <a16:creationId xmlns:a16="http://schemas.microsoft.com/office/drawing/2014/main" id="{F789F4AC-F1E2-859B-CCAD-B11BCA619E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4671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B71BDE87-78E7-9AF1-6827-61C68E961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>
            <a:extLst>
              <a:ext uri="{FF2B5EF4-FFF2-40B4-BE49-F238E27FC236}">
                <a16:creationId xmlns:a16="http://schemas.microsoft.com/office/drawing/2014/main" id="{804B5683-5083-1CCE-EBA4-D563FD0A0F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>
            <a:extLst>
              <a:ext uri="{FF2B5EF4-FFF2-40B4-BE49-F238E27FC236}">
                <a16:creationId xmlns:a16="http://schemas.microsoft.com/office/drawing/2014/main" id="{F9FE09F7-B80F-9B2D-805F-36E70ECFD6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03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B99E492F-EFCC-F23E-43E1-50EC31866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>
            <a:extLst>
              <a:ext uri="{FF2B5EF4-FFF2-40B4-BE49-F238E27FC236}">
                <a16:creationId xmlns:a16="http://schemas.microsoft.com/office/drawing/2014/main" id="{4E08C3AE-3071-2101-05B8-CF05986242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>
            <a:extLst>
              <a:ext uri="{FF2B5EF4-FFF2-40B4-BE49-F238E27FC236}">
                <a16:creationId xmlns:a16="http://schemas.microsoft.com/office/drawing/2014/main" id="{4689BED6-C28F-2097-89EC-43CD1045DD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5743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>
  <p:cSld name="タイトル スライド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377DA36B-CEC5-FADE-F3D1-6311BD524AAF}"/>
              </a:ext>
            </a:extLst>
          </p:cNvPr>
          <p:cNvSpPr/>
          <p:nvPr userDrawn="1"/>
        </p:nvSpPr>
        <p:spPr>
          <a:xfrm>
            <a:off x="1103586" y="764627"/>
            <a:ext cx="9942786" cy="5328745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9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9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50"/>
          <p:cNvSpPr txBox="1">
            <a:spLocks noGrp="1"/>
          </p:cNvSpPr>
          <p:nvPr>
            <p:ph type="body" idx="1"/>
          </p:nvPr>
        </p:nvSpPr>
        <p:spPr>
          <a:xfrm rot="5400000">
            <a:off x="3833020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5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縦書きテキスト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1"/>
          <p:cNvSpPr txBox="1">
            <a:spLocks noGrp="1"/>
          </p:cNvSpPr>
          <p:nvPr>
            <p:ph type="title"/>
          </p:nvPr>
        </p:nvSpPr>
        <p:spPr>
          <a:xfrm rot="5400000">
            <a:off x="7285039" y="1828801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1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800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タイトルとコンテンツ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1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1_タイトルとコンテンツ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2" name="Google Shape;22;p42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>
  <p:cSld name="セクション見出し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5" name="Google Shape;25;p43"/>
          <p:cNvSpPr/>
          <p:nvPr/>
        </p:nvSpPr>
        <p:spPr>
          <a:xfrm>
            <a:off x="1562620" y="-777201"/>
            <a:ext cx="9066761" cy="1635075"/>
          </a:xfrm>
          <a:prstGeom prst="roundRect">
            <a:avLst>
              <a:gd name="adj" fmla="val 142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>
  <p:cSld name="2 つのコンテンツ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8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8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9" name="Google Shape;49;p48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p4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-consortium.persol-career.co.jp/lcareer-ownership/index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-consortium.persol-career.co.jp/lcareer-ownership/index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-consortium.persol-career.co.jp/lcareer-ownership/index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-consortium.persol-career.co.jp/lcareer-ownership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/>
          <p:nvPr/>
        </p:nvSpPr>
        <p:spPr>
          <a:xfrm>
            <a:off x="2005449" y="3427249"/>
            <a:ext cx="8179365" cy="531092"/>
          </a:xfrm>
          <a:prstGeom prst="rect">
            <a:avLst/>
          </a:prstGeom>
          <a:gradFill>
            <a:gsLst>
              <a:gs pos="0">
                <a:schemeClr val="lt1"/>
              </a:gs>
              <a:gs pos="14000">
                <a:srgbClr val="ED6D00"/>
              </a:gs>
              <a:gs pos="91000">
                <a:srgbClr val="ED6D00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4"/>
          <p:cNvSpPr/>
          <p:nvPr/>
        </p:nvSpPr>
        <p:spPr>
          <a:xfrm>
            <a:off x="1849253" y="4202038"/>
            <a:ext cx="8491755" cy="94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授業⑧キャリアオーナーシップとは</a:t>
            </a:r>
            <a:endParaRPr sz="6600" b="1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4" name="Google Shape;244;p14"/>
          <p:cNvSpPr txBox="1"/>
          <p:nvPr/>
        </p:nvSpPr>
        <p:spPr>
          <a:xfrm>
            <a:off x="2670249" y="3471391"/>
            <a:ext cx="685636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ja-JP" altLang="ja-JP" sz="2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自分のキャリアは自分で創る</a:t>
            </a:r>
            <a:endParaRPr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1694794" y="1594312"/>
            <a:ext cx="8802411" cy="1690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</a:t>
            </a:r>
            <a:endParaRPr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>
          <a:extLst>
            <a:ext uri="{FF2B5EF4-FFF2-40B4-BE49-F238E27FC236}">
              <a16:creationId xmlns:a16="http://schemas.microsoft.com/office/drawing/2014/main" id="{8DFB8135-6509-2B91-5ED4-38A654A6D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>
            <a:extLst>
              <a:ext uri="{FF2B5EF4-FFF2-40B4-BE49-F238E27FC236}">
                <a16:creationId xmlns:a16="http://schemas.microsoft.com/office/drawing/2014/main" id="{B037F840-7C9F-1ADE-C493-B0486624ABAF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はたらく未来コンソーシアム：</a:t>
            </a:r>
            <a:r>
              <a:rPr lang="en-US" alt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つの中心概念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>
            <a:extLst>
              <a:ext uri="{FF2B5EF4-FFF2-40B4-BE49-F238E27FC236}">
                <a16:creationId xmlns:a16="http://schemas.microsoft.com/office/drawing/2014/main" id="{63F6AE8A-97EA-C6B9-3A0B-1D7369D1540A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図 3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F3CBBE3-B2EF-5A34-6F81-3CAF3C3FE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335" y="1084878"/>
            <a:ext cx="8345065" cy="512516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36C1B2E-9A46-D687-3E41-A02A65135154}"/>
              </a:ext>
            </a:extLst>
          </p:cNvPr>
          <p:cNvSpPr txBox="1"/>
          <p:nvPr/>
        </p:nvSpPr>
        <p:spPr>
          <a:xfrm>
            <a:off x="6833936" y="6525943"/>
            <a:ext cx="51856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出典：</a:t>
            </a:r>
            <a:r>
              <a:rPr lang="ja-JP" altLang="en-US" sz="900" dirty="0">
                <a:hlinkClick r:id="rId4"/>
              </a:rPr>
              <a:t>キャリアオーナーシップとは </a:t>
            </a:r>
            <a:r>
              <a:rPr lang="en-US" altLang="ja-JP" sz="900" dirty="0">
                <a:hlinkClick r:id="rId4"/>
              </a:rPr>
              <a:t>| </a:t>
            </a:r>
            <a:r>
              <a:rPr lang="ja-JP" altLang="en-US" sz="900" dirty="0">
                <a:hlinkClick r:id="rId4"/>
              </a:rPr>
              <a:t>キャリアオーナーシップとはたらく未来コンソーシアム</a:t>
            </a:r>
            <a:endParaRPr kumimoji="1"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687056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>
          <a:extLst>
            <a:ext uri="{FF2B5EF4-FFF2-40B4-BE49-F238E27FC236}">
              <a16:creationId xmlns:a16="http://schemas.microsoft.com/office/drawing/2014/main" id="{23DDE16C-774B-70E0-8ECA-768C69D00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>
            <a:extLst>
              <a:ext uri="{FF2B5EF4-FFF2-40B4-BE49-F238E27FC236}">
                <a16:creationId xmlns:a16="http://schemas.microsoft.com/office/drawing/2014/main" id="{C65AE6C9-B2E2-14BA-2E84-7F28180EE9F5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”キャリア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オーナーシップ</a:t>
            </a:r>
            <a:r>
              <a:rPr 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“とは？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6" name="Google Shape;436;p23">
            <a:extLst>
              <a:ext uri="{FF2B5EF4-FFF2-40B4-BE49-F238E27FC236}">
                <a16:creationId xmlns:a16="http://schemas.microsoft.com/office/drawing/2014/main" id="{02EE3C4D-24E9-BF0E-42BF-ECF528F1731C}"/>
              </a:ext>
            </a:extLst>
          </p:cNvPr>
          <p:cNvSpPr txBox="1"/>
          <p:nvPr/>
        </p:nvSpPr>
        <p:spPr>
          <a:xfrm>
            <a:off x="1057503" y="2459524"/>
            <a:ext cx="10715271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が「</a:t>
            </a:r>
            <a:r>
              <a:rPr lang="ja-JP" altLang="en-US" sz="40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こうありたい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」と思うことに対し、</a:t>
            </a:r>
            <a:endParaRPr lang="en-US" altLang="ja-JP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で選ぶ、</a:t>
            </a:r>
            <a:r>
              <a:rPr lang="ja-JP" altLang="en-US" sz="40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で決める</a:t>
            </a:r>
            <a:endParaRPr sz="4000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>
            <a:extLst>
              <a:ext uri="{FF2B5EF4-FFF2-40B4-BE49-F238E27FC236}">
                <a16:creationId xmlns:a16="http://schemas.microsoft.com/office/drawing/2014/main" id="{654B639E-AB36-58F6-4DCA-9F2FBC794641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3429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>
          <a:extLst>
            <a:ext uri="{FF2B5EF4-FFF2-40B4-BE49-F238E27FC236}">
              <a16:creationId xmlns:a16="http://schemas.microsoft.com/office/drawing/2014/main" id="{68A3D9D5-EA9D-878F-2A23-BDA69DA62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楕円 4">
            <a:extLst>
              <a:ext uri="{FF2B5EF4-FFF2-40B4-BE49-F238E27FC236}">
                <a16:creationId xmlns:a16="http://schemas.microsoft.com/office/drawing/2014/main" id="{767B0D77-746E-4F2C-3915-92D0A55D808C}"/>
              </a:ext>
            </a:extLst>
          </p:cNvPr>
          <p:cNvSpPr/>
          <p:nvPr/>
        </p:nvSpPr>
        <p:spPr>
          <a:xfrm>
            <a:off x="463138" y="2244436"/>
            <a:ext cx="11293433" cy="155566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804EDF40-102A-B48A-7116-096653716CB3}"/>
              </a:ext>
            </a:extLst>
          </p:cNvPr>
          <p:cNvSpPr/>
          <p:nvPr/>
        </p:nvSpPr>
        <p:spPr>
          <a:xfrm>
            <a:off x="4425539" y="1227770"/>
            <a:ext cx="3301341" cy="19389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人生</a:t>
            </a:r>
            <a:r>
              <a:rPr kumimoji="1"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年時代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23D9BFD3-C0A4-F9DA-8E59-F6571A9DA62A}"/>
              </a:ext>
            </a:extLst>
          </p:cNvPr>
          <p:cNvSpPr/>
          <p:nvPr/>
        </p:nvSpPr>
        <p:spPr>
          <a:xfrm>
            <a:off x="940245" y="1260427"/>
            <a:ext cx="3301341" cy="19389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少子化</a:t>
            </a:r>
            <a:endParaRPr kumimoji="1" lang="en-US" altLang="ja-JP" sz="3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超長寿化</a:t>
            </a: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BF32772A-DA4D-18CF-B3B2-C0BF10CC0A5E}"/>
              </a:ext>
            </a:extLst>
          </p:cNvPr>
          <p:cNvSpPr/>
          <p:nvPr/>
        </p:nvSpPr>
        <p:spPr>
          <a:xfrm>
            <a:off x="7910833" y="1202913"/>
            <a:ext cx="3301341" cy="19389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国際競争力低下</a:t>
            </a:r>
          </a:p>
        </p:txBody>
      </p:sp>
      <p:sp>
        <p:nvSpPr>
          <p:cNvPr id="435" name="Google Shape;435;p23">
            <a:extLst>
              <a:ext uri="{FF2B5EF4-FFF2-40B4-BE49-F238E27FC236}">
                <a16:creationId xmlns:a16="http://schemas.microsoft.com/office/drawing/2014/main" id="{ECF293B3-6312-2867-3A32-36FADC7629D8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背景にあるもの－社会の変化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6" name="Google Shape;436;p23">
            <a:extLst>
              <a:ext uri="{FF2B5EF4-FFF2-40B4-BE49-F238E27FC236}">
                <a16:creationId xmlns:a16="http://schemas.microsoft.com/office/drawing/2014/main" id="{BE9AE4CB-38CE-5841-1FD2-286DAD46765D}"/>
              </a:ext>
            </a:extLst>
          </p:cNvPr>
          <p:cNvSpPr txBox="1"/>
          <p:nvPr/>
        </p:nvSpPr>
        <p:spPr>
          <a:xfrm>
            <a:off x="718572" y="4485165"/>
            <a:ext cx="10715271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誰も正解を知らない・わからない</a:t>
            </a:r>
            <a:endParaRPr lang="en-US" altLang="ja-JP" sz="40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chemeClr val="tx1"/>
                </a:solidFill>
                <a:latin typeface="Meiryo"/>
                <a:ea typeface="Meiryo"/>
                <a:cs typeface="Meiryo"/>
                <a:sym typeface="Meiryo"/>
              </a:rPr>
              <a:t>誰も正解を決めてくれない</a:t>
            </a:r>
            <a:endParaRPr lang="en-US" sz="4000" b="1" dirty="0">
              <a:solidFill>
                <a:schemeClr val="tx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>
            <a:extLst>
              <a:ext uri="{FF2B5EF4-FFF2-40B4-BE49-F238E27FC236}">
                <a16:creationId xmlns:a16="http://schemas.microsoft.com/office/drawing/2014/main" id="{0450E2AF-F503-AF02-3209-825C62FECC21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340F5B8-60A4-F0DE-6F52-90EF0FA2840C}"/>
              </a:ext>
            </a:extLst>
          </p:cNvPr>
          <p:cNvSpPr/>
          <p:nvPr/>
        </p:nvSpPr>
        <p:spPr>
          <a:xfrm>
            <a:off x="4459184" y="3463528"/>
            <a:ext cx="3301340" cy="574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世界的も</a:t>
            </a:r>
            <a:endParaRPr kumimoji="1" lang="en-US" altLang="ja-JP" sz="20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0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変化と混乱の</a:t>
            </a:r>
            <a:r>
              <a:rPr kumimoji="1" lang="en-US" altLang="ja-JP" sz="20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BANI</a:t>
            </a:r>
            <a:r>
              <a:rPr kumimoji="1" lang="ja-JP" altLang="en-US" sz="20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時代</a:t>
            </a: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726CFF54-2BF2-E98C-262E-6C96AFDDC0AE}"/>
              </a:ext>
            </a:extLst>
          </p:cNvPr>
          <p:cNvSpPr/>
          <p:nvPr/>
        </p:nvSpPr>
        <p:spPr>
          <a:xfrm flipV="1">
            <a:off x="5319157" y="4172766"/>
            <a:ext cx="1514103" cy="26404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3408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377E1641-4CC6-E2F5-A031-0521DD88B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EE9CD2F4-6634-9312-C4AC-D5AA64ED80FD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本科目の目標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05AA9670-24FC-6B1A-D137-6C2241E03453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6994904-F49B-B9F0-923C-4A152567DE42}"/>
              </a:ext>
            </a:extLst>
          </p:cNvPr>
          <p:cNvSpPr txBox="1"/>
          <p:nvPr/>
        </p:nvSpPr>
        <p:spPr>
          <a:xfrm>
            <a:off x="738364" y="2214499"/>
            <a:ext cx="10715271" cy="259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22727"/>
              </a:lnSpc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自己理解と職業理解を通じ</a:t>
            </a:r>
            <a:endParaRPr lang="en-US" altLang="ja-JP"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「自分のキャリアは自分で創る」という</a:t>
            </a:r>
            <a:endParaRPr lang="en-US" altLang="ja-JP"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意識を持つ</a:t>
            </a:r>
            <a:endParaRPr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437787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958E4CB-E14C-DC3D-BB18-6F009F146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1994BA56-E0C0-381D-18EC-ABD7945A93D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本授業で考えること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6D2CD269-799C-8F6B-978D-C227F97BA076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FB079B8-2103-1DF3-BD1E-FBB6FFFF7286}"/>
              </a:ext>
            </a:extLst>
          </p:cNvPr>
          <p:cNvSpPr txBox="1"/>
          <p:nvPr/>
        </p:nvSpPr>
        <p:spPr>
          <a:xfrm>
            <a:off x="1152661" y="2381687"/>
            <a:ext cx="9622263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5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r>
              <a:rPr lang="ja-JP" altLang="en-US" sz="5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“キャリアオーナーシップ”</a:t>
            </a:r>
            <a:endParaRPr lang="en-US" altLang="ja-JP" sz="5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5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と聞いて思い浮かぶことは？</a:t>
            </a:r>
            <a:endParaRPr sz="5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992890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キャリアオーナーシップとは？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2" name="Google Shape;382;p19"/>
          <p:cNvSpPr/>
          <p:nvPr/>
        </p:nvSpPr>
        <p:spPr>
          <a:xfrm>
            <a:off x="1164952" y="2650555"/>
            <a:ext cx="10173710" cy="36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キャリアオーナーシップについて、検索してみよう。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調べてわかったことをできるだけ多くメモしよう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。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3" name="Google Shape;383;p19"/>
          <p:cNvSpPr/>
          <p:nvPr/>
        </p:nvSpPr>
        <p:spPr>
          <a:xfrm>
            <a:off x="515392" y="2721400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19"/>
          <p:cNvSpPr/>
          <p:nvPr/>
        </p:nvSpPr>
        <p:spPr>
          <a:xfrm>
            <a:off x="479425" y="4787322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5" name="Google Shape;385;p19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6" name="Google Shape;386;p19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7" name="Google Shape;387;p19"/>
          <p:cNvGrpSpPr/>
          <p:nvPr/>
        </p:nvGrpSpPr>
        <p:grpSpPr>
          <a:xfrm>
            <a:off x="9601903" y="578718"/>
            <a:ext cx="2073650" cy="720080"/>
            <a:chOff x="8739796" y="2627560"/>
            <a:chExt cx="2425553" cy="792088"/>
          </a:xfrm>
        </p:grpSpPr>
        <p:sp>
          <p:nvSpPr>
            <p:cNvPr id="388" name="Google Shape;388;p19"/>
            <p:cNvSpPr/>
            <p:nvPr/>
          </p:nvSpPr>
          <p:spPr>
            <a:xfrm>
              <a:off x="8739796" y="2627560"/>
              <a:ext cx="2425553" cy="792088"/>
            </a:xfrm>
            <a:prstGeom prst="roundRect">
              <a:avLst>
                <a:gd name="adj" fmla="val 14733"/>
              </a:avLst>
            </a:prstGeom>
            <a:solidFill>
              <a:srgbClr val="FDE9D8"/>
            </a:solidFill>
            <a:ln w="571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9"/>
            <p:cNvSpPr txBox="1"/>
            <p:nvPr/>
          </p:nvSpPr>
          <p:spPr>
            <a:xfrm>
              <a:off x="8848016" y="2748452"/>
              <a:ext cx="2304794" cy="6432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個人</a:t>
              </a:r>
              <a:r>
                <a:rPr lang="en-US" alt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15</a:t>
              </a: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分</a:t>
              </a:r>
              <a:endParaRPr sz="3200" dirty="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0" name="Google Shape;390;p19"/>
          <p:cNvSpPr txBox="1"/>
          <p:nvPr/>
        </p:nvSpPr>
        <p:spPr>
          <a:xfrm>
            <a:off x="646200" y="1396837"/>
            <a:ext cx="1069246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☛キャリアオーナーシップについて調べる</a:t>
            </a:r>
            <a:endParaRPr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>
          <a:extLst>
            <a:ext uri="{FF2B5EF4-FFF2-40B4-BE49-F238E27FC236}">
              <a16:creationId xmlns:a16="http://schemas.microsoft.com/office/drawing/2014/main" id="{32DEA3DF-0A03-A7CE-82BB-4E01CBD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>
            <a:extLst>
              <a:ext uri="{FF2B5EF4-FFF2-40B4-BE49-F238E27FC236}">
                <a16:creationId xmlns:a16="http://schemas.microsoft.com/office/drawing/2014/main" id="{C5359496-4231-D11A-86A4-F5427FBD64E9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キャリアオーナーシップとは？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385" name="Google Shape;385;p19">
            <a:extLst>
              <a:ext uri="{FF2B5EF4-FFF2-40B4-BE49-F238E27FC236}">
                <a16:creationId xmlns:a16="http://schemas.microsoft.com/office/drawing/2014/main" id="{4689AC81-5DD6-D206-FC4B-957964FC689C}"/>
              </a:ext>
            </a:extLst>
          </p:cNvPr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6" name="Google Shape;386;p19">
            <a:extLst>
              <a:ext uri="{FF2B5EF4-FFF2-40B4-BE49-F238E27FC236}">
                <a16:creationId xmlns:a16="http://schemas.microsoft.com/office/drawing/2014/main" id="{415DB619-F861-87BA-525D-42342B75294B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9">
            <a:extLst>
              <a:ext uri="{FF2B5EF4-FFF2-40B4-BE49-F238E27FC236}">
                <a16:creationId xmlns:a16="http://schemas.microsoft.com/office/drawing/2014/main" id="{34EB333D-6141-943B-722D-9889884F4DA5}"/>
              </a:ext>
            </a:extLst>
          </p:cNvPr>
          <p:cNvSpPr txBox="1"/>
          <p:nvPr/>
        </p:nvSpPr>
        <p:spPr>
          <a:xfrm>
            <a:off x="479425" y="1405610"/>
            <a:ext cx="1085923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☛キャリアオーナーシップについて調べる</a:t>
            </a:r>
            <a:endParaRPr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" name="Google Shape;407;p20">
            <a:extLst>
              <a:ext uri="{FF2B5EF4-FFF2-40B4-BE49-F238E27FC236}">
                <a16:creationId xmlns:a16="http://schemas.microsoft.com/office/drawing/2014/main" id="{E6A569E7-0335-D103-A9A8-72347A04AD43}"/>
              </a:ext>
            </a:extLst>
          </p:cNvPr>
          <p:cNvSpPr/>
          <p:nvPr/>
        </p:nvSpPr>
        <p:spPr>
          <a:xfrm>
            <a:off x="1500312" y="2755173"/>
            <a:ext cx="106916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グループ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を組む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" name="Google Shape;408;p20">
            <a:extLst>
              <a:ext uri="{FF2B5EF4-FFF2-40B4-BE49-F238E27FC236}">
                <a16:creationId xmlns:a16="http://schemas.microsoft.com/office/drawing/2014/main" id="{E8F5C509-06F4-A719-437D-8B0D58A099A9}"/>
              </a:ext>
            </a:extLst>
          </p:cNvPr>
          <p:cNvSpPr/>
          <p:nvPr/>
        </p:nvSpPr>
        <p:spPr>
          <a:xfrm>
            <a:off x="850752" y="2826018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09;p20">
            <a:extLst>
              <a:ext uri="{FF2B5EF4-FFF2-40B4-BE49-F238E27FC236}">
                <a16:creationId xmlns:a16="http://schemas.microsoft.com/office/drawing/2014/main" id="{AB6BD83C-C7F7-5C7C-E7B0-C9DB58ED403C}"/>
              </a:ext>
            </a:extLst>
          </p:cNvPr>
          <p:cNvSpPr/>
          <p:nvPr/>
        </p:nvSpPr>
        <p:spPr>
          <a:xfrm>
            <a:off x="1514233" y="3917824"/>
            <a:ext cx="745822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グループ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で共有する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5" name="Google Shape;410;p20">
            <a:extLst>
              <a:ext uri="{FF2B5EF4-FFF2-40B4-BE49-F238E27FC236}">
                <a16:creationId xmlns:a16="http://schemas.microsoft.com/office/drawing/2014/main" id="{1F50B76A-AF46-28C9-4308-0F4AD497EA34}"/>
              </a:ext>
            </a:extLst>
          </p:cNvPr>
          <p:cNvSpPr/>
          <p:nvPr/>
        </p:nvSpPr>
        <p:spPr>
          <a:xfrm>
            <a:off x="864673" y="3988669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412;p20">
            <a:extLst>
              <a:ext uri="{FF2B5EF4-FFF2-40B4-BE49-F238E27FC236}">
                <a16:creationId xmlns:a16="http://schemas.microsoft.com/office/drawing/2014/main" id="{3F75FB24-3F6C-44AC-AF15-673D5FEC8059}"/>
              </a:ext>
            </a:extLst>
          </p:cNvPr>
          <p:cNvSpPr/>
          <p:nvPr/>
        </p:nvSpPr>
        <p:spPr>
          <a:xfrm>
            <a:off x="1514233" y="5078692"/>
            <a:ext cx="106916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全体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で共有する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7" name="Google Shape;413;p20">
            <a:extLst>
              <a:ext uri="{FF2B5EF4-FFF2-40B4-BE49-F238E27FC236}">
                <a16:creationId xmlns:a16="http://schemas.microsoft.com/office/drawing/2014/main" id="{4AAC95DD-7CD6-1D6F-5AD8-E8472FF7FA7E}"/>
              </a:ext>
            </a:extLst>
          </p:cNvPr>
          <p:cNvSpPr/>
          <p:nvPr/>
        </p:nvSpPr>
        <p:spPr>
          <a:xfrm>
            <a:off x="864673" y="5149537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18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”キャリア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オーナーシップ</a:t>
            </a:r>
            <a:r>
              <a:rPr 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“とは？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6" name="Google Shape;436;p23"/>
          <p:cNvSpPr txBox="1"/>
          <p:nvPr/>
        </p:nvSpPr>
        <p:spPr>
          <a:xfrm>
            <a:off x="1057503" y="1976833"/>
            <a:ext cx="10715271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個人が自らの問題意識を持ち、</a:t>
            </a:r>
            <a:endParaRPr lang="en-US" altLang="ja-JP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学び、働くことを通じて、自らの「羅針盤」をもってキャリアを構築していくこと</a:t>
            </a:r>
            <a:endParaRPr sz="4000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68C15D1-04E5-2390-399E-211A293E7E12}"/>
              </a:ext>
            </a:extLst>
          </p:cNvPr>
          <p:cNvSpPr txBox="1"/>
          <p:nvPr/>
        </p:nvSpPr>
        <p:spPr>
          <a:xfrm>
            <a:off x="7920842" y="6607004"/>
            <a:ext cx="53557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引用：キャリア教育アワード・キャリア教育推進連携表彰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>
          <a:extLst>
            <a:ext uri="{FF2B5EF4-FFF2-40B4-BE49-F238E27FC236}">
              <a16:creationId xmlns:a16="http://schemas.microsoft.com/office/drawing/2014/main" id="{511221B3-C909-F417-573F-0EFF978FC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>
            <a:extLst>
              <a:ext uri="{FF2B5EF4-FFF2-40B4-BE49-F238E27FC236}">
                <a16:creationId xmlns:a16="http://schemas.microsoft.com/office/drawing/2014/main" id="{6578E442-B5F7-F9BE-99E1-99A3D38ABC01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はたらく未来コンソーシアム：</a:t>
            </a:r>
            <a:r>
              <a:rPr lang="en-US" alt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つの中心概念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>
            <a:extLst>
              <a:ext uri="{FF2B5EF4-FFF2-40B4-BE49-F238E27FC236}">
                <a16:creationId xmlns:a16="http://schemas.microsoft.com/office/drawing/2014/main" id="{252D4BA9-4F5A-EF40-433C-810D13B71747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図 2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F82D9DB0-F92E-20FB-78F2-0C6CD4F90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374" y="1046559"/>
            <a:ext cx="9589530" cy="5441541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0E8AAB-D59B-CEA5-6B57-8A888CA600EF}"/>
              </a:ext>
            </a:extLst>
          </p:cNvPr>
          <p:cNvSpPr txBox="1"/>
          <p:nvPr/>
        </p:nvSpPr>
        <p:spPr>
          <a:xfrm>
            <a:off x="6833936" y="6525943"/>
            <a:ext cx="51856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出典：</a:t>
            </a:r>
            <a:r>
              <a:rPr lang="ja-JP" altLang="en-US" sz="900" dirty="0">
                <a:hlinkClick r:id="rId4"/>
              </a:rPr>
              <a:t>キャリアオーナーシップとは </a:t>
            </a:r>
            <a:r>
              <a:rPr lang="en-US" altLang="ja-JP" sz="900" dirty="0">
                <a:hlinkClick r:id="rId4"/>
              </a:rPr>
              <a:t>| </a:t>
            </a:r>
            <a:r>
              <a:rPr lang="ja-JP" altLang="en-US" sz="900" dirty="0">
                <a:hlinkClick r:id="rId4"/>
              </a:rPr>
              <a:t>キャリアオーナーシップとはたらく未来コンソーシアム</a:t>
            </a:r>
            <a:endParaRPr kumimoji="1"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802433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>
          <a:extLst>
            <a:ext uri="{FF2B5EF4-FFF2-40B4-BE49-F238E27FC236}">
              <a16:creationId xmlns:a16="http://schemas.microsoft.com/office/drawing/2014/main" id="{D25989EE-52F2-0334-C078-BBC116ACE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>
            <a:extLst>
              <a:ext uri="{FF2B5EF4-FFF2-40B4-BE49-F238E27FC236}">
                <a16:creationId xmlns:a16="http://schemas.microsoft.com/office/drawing/2014/main" id="{4DFCCD91-CF79-8FC9-3F60-8B33D155256C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はたらく未来コンソーシアム：</a:t>
            </a:r>
            <a:r>
              <a:rPr lang="en-US" alt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つの中心概念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>
            <a:extLst>
              <a:ext uri="{FF2B5EF4-FFF2-40B4-BE49-F238E27FC236}">
                <a16:creationId xmlns:a16="http://schemas.microsoft.com/office/drawing/2014/main" id="{B04309A9-C69C-B9D9-6C46-A4CA6036D700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51E1021A-B499-0984-98B8-5C9927AD8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41" y="859517"/>
            <a:ext cx="7994859" cy="6013424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EECB93A-DF7D-3051-695D-80FA0D3D69FA}"/>
              </a:ext>
            </a:extLst>
          </p:cNvPr>
          <p:cNvSpPr txBox="1"/>
          <p:nvPr/>
        </p:nvSpPr>
        <p:spPr>
          <a:xfrm>
            <a:off x="8301789" y="6525943"/>
            <a:ext cx="371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出典：</a:t>
            </a:r>
            <a:r>
              <a:rPr lang="ja-JP" altLang="en-US" sz="900" dirty="0">
                <a:hlinkClick r:id="rId4"/>
              </a:rPr>
              <a:t>キャリアオーナーシップとは </a:t>
            </a:r>
            <a:r>
              <a:rPr lang="en-US" altLang="ja-JP" sz="900" dirty="0">
                <a:hlinkClick r:id="rId4"/>
              </a:rPr>
              <a:t>| </a:t>
            </a:r>
            <a:r>
              <a:rPr lang="ja-JP" altLang="en-US" sz="900" dirty="0">
                <a:hlinkClick r:id="rId4"/>
              </a:rPr>
              <a:t>キャリアオーナーシップとはたらく未来コンソーシアム</a:t>
            </a:r>
            <a:endParaRPr kumimoji="1"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48443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>
          <a:extLst>
            <a:ext uri="{FF2B5EF4-FFF2-40B4-BE49-F238E27FC236}">
              <a16:creationId xmlns:a16="http://schemas.microsoft.com/office/drawing/2014/main" id="{BC572882-F765-84AF-5C66-58EF9B644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>
            <a:extLst>
              <a:ext uri="{FF2B5EF4-FFF2-40B4-BE49-F238E27FC236}">
                <a16:creationId xmlns:a16="http://schemas.microsoft.com/office/drawing/2014/main" id="{82BAD084-83B3-362E-C57D-5B12E20655E6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はたらく未来コンソーシアム：</a:t>
            </a:r>
            <a:r>
              <a:rPr lang="en-US" altLang="ja-JP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つの中心概念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>
            <a:extLst>
              <a:ext uri="{FF2B5EF4-FFF2-40B4-BE49-F238E27FC236}">
                <a16:creationId xmlns:a16="http://schemas.microsoft.com/office/drawing/2014/main" id="{BC0A4EA3-3291-C28B-993D-7DE2EDFD8B02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図 2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D8FFE8D-E21B-53F3-7610-D174E990A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33" y="854949"/>
            <a:ext cx="7723062" cy="597199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4F8F660-C27A-EBAF-440C-3506EA062337}"/>
              </a:ext>
            </a:extLst>
          </p:cNvPr>
          <p:cNvSpPr txBox="1"/>
          <p:nvPr/>
        </p:nvSpPr>
        <p:spPr>
          <a:xfrm>
            <a:off x="8446168" y="6525942"/>
            <a:ext cx="3573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出典：</a:t>
            </a:r>
            <a:r>
              <a:rPr lang="ja-JP" altLang="en-US" sz="900" dirty="0">
                <a:hlinkClick r:id="rId4"/>
              </a:rPr>
              <a:t>キャリアオーナーシップとは </a:t>
            </a:r>
            <a:r>
              <a:rPr lang="en-US" altLang="ja-JP" sz="900" dirty="0">
                <a:hlinkClick r:id="rId4"/>
              </a:rPr>
              <a:t>| </a:t>
            </a:r>
            <a:r>
              <a:rPr lang="ja-JP" altLang="en-US" sz="900" dirty="0">
                <a:hlinkClick r:id="rId4"/>
              </a:rPr>
              <a:t>キャリアオーナーシップとはたらく未来コンソーシアム</a:t>
            </a:r>
            <a:endParaRPr kumimoji="1"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2798535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298</Words>
  <Application>Microsoft Office PowerPoint</Application>
  <PresentationFormat>ワイド画面</PresentationFormat>
  <Paragraphs>57</Paragraphs>
  <Slides>12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7" baseType="lpstr">
      <vt:lpstr>メイリオ</vt:lpstr>
      <vt:lpstr>メイリオ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小池 紗也香</cp:lastModifiedBy>
  <cp:revision>2</cp:revision>
  <dcterms:created xsi:type="dcterms:W3CDTF">2020-01-30T02:08:18Z</dcterms:created>
  <dcterms:modified xsi:type="dcterms:W3CDTF">2026-02-07T23:48:53Z</dcterms:modified>
</cp:coreProperties>
</file>