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7"/>
  </p:notesMasterIdLst>
  <p:sldIdLst>
    <p:sldId id="269" r:id="rId2"/>
    <p:sldId id="298" r:id="rId3"/>
    <p:sldId id="297" r:id="rId4"/>
    <p:sldId id="299" r:id="rId5"/>
    <p:sldId id="296" r:id="rId6"/>
    <p:sldId id="30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</p:sldIdLst>
  <p:sldSz cx="12192000" cy="6858000"/>
  <p:notesSz cx="9939338" cy="68072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378">
          <p15:clr>
            <a:srgbClr val="A4A3A4"/>
          </p15:clr>
        </p15:guide>
        <p15:guide id="4" pos="302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5" roundtripDataSignature="AMtx7miHcxQzQArSYQCzSo696Es05wDk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D3B7AA-B772-4537-8947-3C465FB19487}">
  <a:tblStyle styleId="{B8D3B7AA-B772-4537-8947-3C465FB194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188" y="404"/>
      </p:cViewPr>
      <p:guideLst>
        <p:guide orient="horz" pos="2160"/>
        <p:guide pos="3840"/>
        <p:guide pos="7378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4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4306888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629275" y="0"/>
            <a:ext cx="4308475" cy="3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465888"/>
            <a:ext cx="4306888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4" name="Google Shape;374;p19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5" name="Google Shape;375;p19:notes"/>
          <p:cNvSpPr txBox="1">
            <a:spLocks noGrp="1"/>
          </p:cNvSpPr>
          <p:nvPr>
            <p:ph type="sldNum" idx="12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3" name="Google Shape;393;p20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4" name="Google Shape;394;p20:notes"/>
          <p:cNvSpPr txBox="1">
            <a:spLocks noGrp="1"/>
          </p:cNvSpPr>
          <p:nvPr>
            <p:ph type="sldNum" idx="12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1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2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3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4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6700D3FD-B998-A46B-7BE6-F7B666F69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6C2B46EA-E247-C064-161D-E611291050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21E129F7-A1E4-575E-32D7-539A3145010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76681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C3B504E4-57C0-3061-7D5D-55C22E473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D2E2A23B-CD0C-6588-9048-2DA62A6F28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0617C643-CB86-3C90-91E2-9E55EB2311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1710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CE010F29-BF2A-9936-BAEC-832C69D3E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D9CB03EC-B81F-DA8B-D64A-DE9634DC1B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DB7B5742-EC26-2CA5-EE05-90474489DF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8359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F3CA45B5-76B1-42DE-4E86-91D239500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B33D0C40-3BFC-3048-6CE7-11482F2AC6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421F20D0-5210-46C1-DEE2-40B9FC1E41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95195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EE78EB23-318E-6873-FF7D-E189242FD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:notes">
            <a:extLst>
              <a:ext uri="{FF2B5EF4-FFF2-40B4-BE49-F238E27FC236}">
                <a16:creationId xmlns:a16="http://schemas.microsoft.com/office/drawing/2014/main" id="{68F4C5CA-198A-FFDF-3D3B-D986D769A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:notes">
            <a:extLst>
              <a:ext uri="{FF2B5EF4-FFF2-40B4-BE49-F238E27FC236}">
                <a16:creationId xmlns:a16="http://schemas.microsoft.com/office/drawing/2014/main" id="{DE8B691E-C641-921B-C198-27BA7F5FA0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45937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16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6:notes"/>
          <p:cNvSpPr txBox="1">
            <a:spLocks noGrp="1"/>
          </p:cNvSpPr>
          <p:nvPr>
            <p:ph type="sldNum" idx="12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17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3" name="Google Shape;303;p17:notes"/>
          <p:cNvSpPr txBox="1">
            <a:spLocks noGrp="1"/>
          </p:cNvSpPr>
          <p:nvPr>
            <p:ph type="sldNum" idx="12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5" name="Google Shape;335;p18:notes"/>
          <p:cNvSpPr txBox="1">
            <a:spLocks noGrp="1"/>
          </p:cNvSpPr>
          <p:nvPr>
            <p:ph type="body" idx="1"/>
          </p:nvPr>
        </p:nvSpPr>
        <p:spPr>
          <a:xfrm>
            <a:off x="993775" y="3276600"/>
            <a:ext cx="7951788" cy="2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36" name="Google Shape;336;p18:notes"/>
          <p:cNvSpPr txBox="1">
            <a:spLocks noGrp="1"/>
          </p:cNvSpPr>
          <p:nvPr>
            <p:ph type="sldNum" idx="12"/>
          </p:nvPr>
        </p:nvSpPr>
        <p:spPr>
          <a:xfrm>
            <a:off x="5629275" y="6465888"/>
            <a:ext cx="4308475" cy="34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>
  <p:cSld name="タイトル スライド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E6488446-D60A-EB4B-CA2B-2B7DBCD7638B}"/>
              </a:ext>
            </a:extLst>
          </p:cNvPr>
          <p:cNvSpPr/>
          <p:nvPr userDrawn="1"/>
        </p:nvSpPr>
        <p:spPr>
          <a:xfrm>
            <a:off x="1135117" y="773824"/>
            <a:ext cx="9921765" cy="5310352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9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9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49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7" name="Google Shape;57;p4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4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0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50"/>
          <p:cNvSpPr txBox="1">
            <a:spLocks noGrp="1"/>
          </p:cNvSpPr>
          <p:nvPr>
            <p:ph type="body" idx="1"/>
          </p:nvPr>
        </p:nvSpPr>
        <p:spPr>
          <a:xfrm rot="5400000">
            <a:off x="3833020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5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5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5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縦書きテキスト" type="vertTitleAndTx">
  <p:cSld name="VERTICAL_TITLE_AND_VERTICAL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1"/>
          <p:cNvSpPr txBox="1">
            <a:spLocks noGrp="1"/>
          </p:cNvSpPr>
          <p:nvPr>
            <p:ph type="title"/>
          </p:nvPr>
        </p:nvSpPr>
        <p:spPr>
          <a:xfrm rot="5400000">
            <a:off x="7285039" y="1828801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51"/>
          <p:cNvSpPr txBox="1">
            <a:spLocks noGrp="1"/>
          </p:cNvSpPr>
          <p:nvPr>
            <p:ph type="body" idx="1"/>
          </p:nvPr>
        </p:nvSpPr>
        <p:spPr>
          <a:xfrm rot="5400000">
            <a:off x="1697039" y="-812800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5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5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5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>
  <p:cSld name="タイトルとコンテンツ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1"/>
          <p:cNvSpPr/>
          <p:nvPr/>
        </p:nvSpPr>
        <p:spPr>
          <a:xfrm rot="10800000">
            <a:off x="485774" y="0"/>
            <a:ext cx="11706221" cy="836712"/>
          </a:xfrm>
          <a:prstGeom prst="round1Rect">
            <a:avLst>
              <a:gd name="adj" fmla="val 3792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>
  <p:cSld name="1_タイトルとコンテンツ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22" name="Google Shape;22;p42"/>
          <p:cNvSpPr/>
          <p:nvPr/>
        </p:nvSpPr>
        <p:spPr>
          <a:xfrm rot="10800000">
            <a:off x="485774" y="0"/>
            <a:ext cx="11706221" cy="836712"/>
          </a:xfrm>
          <a:prstGeom prst="round1Rect">
            <a:avLst>
              <a:gd name="adj" fmla="val 3792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>
  <p:cSld name="セクション見出し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25" name="Google Shape;25;p43"/>
          <p:cNvSpPr/>
          <p:nvPr/>
        </p:nvSpPr>
        <p:spPr>
          <a:xfrm>
            <a:off x="1562620" y="-777201"/>
            <a:ext cx="9066761" cy="1635075"/>
          </a:xfrm>
          <a:prstGeom prst="roundRect">
            <a:avLst>
              <a:gd name="adj" fmla="val 142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>
  <p:cSld name="2 つのコンテンツ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5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1" name="Google Shape;31;p45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2" name="Google Shape;32;p45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3" name="Google Shape;33;p45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4" name="Google Shape;34;p4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8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8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9" name="Google Shape;49;p48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0" name="Google Shape;50;p4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9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9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4"/>
          <p:cNvSpPr/>
          <p:nvPr/>
        </p:nvSpPr>
        <p:spPr>
          <a:xfrm>
            <a:off x="2005449" y="3427249"/>
            <a:ext cx="8179365" cy="531092"/>
          </a:xfrm>
          <a:prstGeom prst="rect">
            <a:avLst/>
          </a:prstGeom>
          <a:gradFill>
            <a:gsLst>
              <a:gs pos="0">
                <a:schemeClr val="lt1"/>
              </a:gs>
              <a:gs pos="14000">
                <a:srgbClr val="ED6D00"/>
              </a:gs>
              <a:gs pos="91000">
                <a:srgbClr val="ED6D00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4"/>
          <p:cNvSpPr/>
          <p:nvPr/>
        </p:nvSpPr>
        <p:spPr>
          <a:xfrm>
            <a:off x="3319272" y="4221088"/>
            <a:ext cx="5660135" cy="941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000" b="1" dirty="0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オリエンテーション</a:t>
            </a:r>
            <a:endParaRPr sz="6600" b="1" dirty="0">
              <a:solidFill>
                <a:srgbClr val="ED6D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44" name="Google Shape;244;p14"/>
          <p:cNvSpPr txBox="1"/>
          <p:nvPr/>
        </p:nvSpPr>
        <p:spPr>
          <a:xfrm>
            <a:off x="2670249" y="3471391"/>
            <a:ext cx="685636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ja-JP" altLang="ja-JP" sz="2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自分のキャリアは自分で創る</a:t>
            </a:r>
            <a:endParaRPr sz="28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</p:txBody>
      </p:sp>
      <p:sp>
        <p:nvSpPr>
          <p:cNvPr id="245" name="Google Shape;245;p14"/>
          <p:cNvSpPr/>
          <p:nvPr/>
        </p:nvSpPr>
        <p:spPr>
          <a:xfrm>
            <a:off x="1694794" y="1594312"/>
            <a:ext cx="8802411" cy="1690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キャリアオーナーシップ</a:t>
            </a:r>
            <a:endParaRPr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9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自分の人生をふりかえる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2" name="Google Shape;382;p19"/>
          <p:cNvSpPr/>
          <p:nvPr/>
        </p:nvSpPr>
        <p:spPr>
          <a:xfrm>
            <a:off x="1164952" y="2650555"/>
            <a:ext cx="10691688" cy="2185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ライフウェーブチャートを再考しよう。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spcBef>
                <a:spcPts val="4800"/>
              </a:spcBef>
              <a:spcAft>
                <a:spcPts val="0"/>
              </a:spcAft>
              <a:buNone/>
            </a:pP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出来事を線でつないでみよう。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83" name="Google Shape;383;p19"/>
          <p:cNvSpPr/>
          <p:nvPr/>
        </p:nvSpPr>
        <p:spPr>
          <a:xfrm>
            <a:off x="515392" y="2721400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19"/>
          <p:cNvSpPr/>
          <p:nvPr/>
        </p:nvSpPr>
        <p:spPr>
          <a:xfrm>
            <a:off x="515392" y="4082472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5" name="Google Shape;385;p19"/>
          <p:cNvCxnSpPr/>
          <p:nvPr/>
        </p:nvCxnSpPr>
        <p:spPr>
          <a:xfrm>
            <a:off x="479425" y="2196495"/>
            <a:ext cx="1123315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6" name="Google Shape;386;p19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7" name="Google Shape;387;p19"/>
          <p:cNvGrpSpPr/>
          <p:nvPr/>
        </p:nvGrpSpPr>
        <p:grpSpPr>
          <a:xfrm>
            <a:off x="9601903" y="578718"/>
            <a:ext cx="2073650" cy="720080"/>
            <a:chOff x="8739796" y="2627560"/>
            <a:chExt cx="2425553" cy="792088"/>
          </a:xfrm>
        </p:grpSpPr>
        <p:sp>
          <p:nvSpPr>
            <p:cNvPr id="388" name="Google Shape;388;p19"/>
            <p:cNvSpPr/>
            <p:nvPr/>
          </p:nvSpPr>
          <p:spPr>
            <a:xfrm>
              <a:off x="8739796" y="2627560"/>
              <a:ext cx="2425553" cy="792088"/>
            </a:xfrm>
            <a:prstGeom prst="roundRect">
              <a:avLst>
                <a:gd name="adj" fmla="val 14733"/>
              </a:avLst>
            </a:prstGeom>
            <a:solidFill>
              <a:srgbClr val="FDE9D8"/>
            </a:solidFill>
            <a:ln w="571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ED6D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9"/>
            <p:cNvSpPr txBox="1"/>
            <p:nvPr/>
          </p:nvSpPr>
          <p:spPr>
            <a:xfrm>
              <a:off x="8848016" y="2748452"/>
              <a:ext cx="2304794" cy="6432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3200" b="1" dirty="0">
                  <a:solidFill>
                    <a:srgbClr val="ED6D00"/>
                  </a:solidFill>
                  <a:latin typeface="Meiryo"/>
                  <a:ea typeface="Meiryo"/>
                  <a:cs typeface="Meiryo"/>
                  <a:sym typeface="Meiryo"/>
                </a:rPr>
                <a:t>個人</a:t>
              </a:r>
              <a:r>
                <a:rPr lang="en-US" altLang="ja-JP" sz="3200" b="1" dirty="0">
                  <a:solidFill>
                    <a:srgbClr val="ED6D00"/>
                  </a:solidFill>
                  <a:latin typeface="Meiryo"/>
                  <a:ea typeface="Meiryo"/>
                  <a:cs typeface="Meiryo"/>
                  <a:sym typeface="Meiryo"/>
                </a:rPr>
                <a:t>10</a:t>
              </a:r>
              <a:r>
                <a:rPr lang="ja-JP" sz="3200" b="1" dirty="0">
                  <a:solidFill>
                    <a:srgbClr val="ED6D00"/>
                  </a:solidFill>
                  <a:latin typeface="Meiryo"/>
                  <a:ea typeface="Meiryo"/>
                  <a:cs typeface="Meiryo"/>
                  <a:sym typeface="Meiryo"/>
                </a:rPr>
                <a:t>分</a:t>
              </a:r>
              <a:endParaRPr sz="3200" dirty="0">
                <a:solidFill>
                  <a:srgbClr val="ED6D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0" name="Google Shape;390;p19"/>
          <p:cNvSpPr txBox="1"/>
          <p:nvPr/>
        </p:nvSpPr>
        <p:spPr>
          <a:xfrm>
            <a:off x="479425" y="1429712"/>
            <a:ext cx="1069246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☛</a:t>
            </a:r>
            <a:r>
              <a:rPr lang="ja-JP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私のライフウエーブチャートを完成させよう</a:t>
            </a:r>
            <a:endParaRPr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0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自分の人生をふりかえる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98" name="Google Shape;398;p20"/>
          <p:cNvSpPr/>
          <p:nvPr/>
        </p:nvSpPr>
        <p:spPr>
          <a:xfrm>
            <a:off x="512608" y="1219402"/>
            <a:ext cx="150562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ワーク</a:t>
            </a:r>
            <a:endParaRPr sz="24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cxnSp>
        <p:nvCxnSpPr>
          <p:cNvPr id="401" name="Google Shape;401;p20"/>
          <p:cNvCxnSpPr/>
          <p:nvPr/>
        </p:nvCxnSpPr>
        <p:spPr>
          <a:xfrm>
            <a:off x="479425" y="2196495"/>
            <a:ext cx="1123315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02" name="Google Shape;402;p20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20"/>
          <p:cNvSpPr txBox="1"/>
          <p:nvPr/>
        </p:nvSpPr>
        <p:spPr>
          <a:xfrm>
            <a:off x="479425" y="1437276"/>
            <a:ext cx="1049924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☛</a:t>
            </a:r>
            <a:r>
              <a:rPr lang="ja-JP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私のライフウエーブチャートを完成させよう</a:t>
            </a:r>
            <a:endParaRPr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07" name="Google Shape;407;p20"/>
          <p:cNvSpPr/>
          <p:nvPr/>
        </p:nvSpPr>
        <p:spPr>
          <a:xfrm>
            <a:off x="1488976" y="2931085"/>
            <a:ext cx="1069168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ペア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を組む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08" name="Google Shape;408;p20"/>
          <p:cNvSpPr/>
          <p:nvPr/>
        </p:nvSpPr>
        <p:spPr>
          <a:xfrm>
            <a:off x="839416" y="3001930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20"/>
          <p:cNvSpPr/>
          <p:nvPr/>
        </p:nvSpPr>
        <p:spPr>
          <a:xfrm>
            <a:off x="1502897" y="4093736"/>
            <a:ext cx="745822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ペア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で共有する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10" name="Google Shape;410;p20"/>
          <p:cNvSpPr/>
          <p:nvPr/>
        </p:nvSpPr>
        <p:spPr>
          <a:xfrm>
            <a:off x="853337" y="4164581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20"/>
          <p:cNvSpPr/>
          <p:nvPr/>
        </p:nvSpPr>
        <p:spPr>
          <a:xfrm>
            <a:off x="1502897" y="5254604"/>
            <a:ext cx="1069168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全体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で共有する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13" name="Google Shape;413;p20"/>
          <p:cNvSpPr/>
          <p:nvPr/>
        </p:nvSpPr>
        <p:spPr>
          <a:xfrm>
            <a:off x="853337" y="5325449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1"/>
          <p:cNvSpPr/>
          <p:nvPr/>
        </p:nvSpPr>
        <p:spPr>
          <a:xfrm>
            <a:off x="646200" y="140117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ライフウエーブチャートをつくる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2" name="Google Shape;422;p21"/>
          <p:cNvSpPr txBox="1"/>
          <p:nvPr/>
        </p:nvSpPr>
        <p:spPr>
          <a:xfrm>
            <a:off x="839416" y="1976758"/>
            <a:ext cx="10715271" cy="332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8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自分のこれまでを</a:t>
            </a:r>
            <a:endParaRPr sz="48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800" b="1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ふりかえること（Reflection）</a:t>
            </a:r>
            <a:r>
              <a:rPr lang="ja-JP" sz="48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は</a:t>
            </a:r>
            <a:endParaRPr sz="48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8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なぜ大切なのでしょう？</a:t>
            </a:r>
            <a:endParaRPr sz="166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3" name="Google Shape;423;p21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2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ふりかえりの重要性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29" name="Google Shape;429;p22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0" name="Google Shape;430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3472" y="897290"/>
            <a:ext cx="9217024" cy="59607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BC3D8D1-D0FA-6153-AF78-91D967E2C4C3}"/>
              </a:ext>
            </a:extLst>
          </p:cNvPr>
          <p:cNvSpPr txBox="1"/>
          <p:nvPr/>
        </p:nvSpPr>
        <p:spPr>
          <a:xfrm>
            <a:off x="0" y="6637781"/>
            <a:ext cx="47191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/>
              <a:t>出典：</a:t>
            </a:r>
            <a:r>
              <a:rPr kumimoji="1" lang="en-US" altLang="ja-JP" sz="800" dirty="0"/>
              <a:t>https://www.meti.go.jp/policy/kisoryoku/index.html</a:t>
            </a:r>
            <a:endParaRPr kumimoji="1" lang="ja-JP" altLang="en-US" sz="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3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”キャリア“とは？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6" name="Google Shape;436;p23"/>
          <p:cNvSpPr txBox="1"/>
          <p:nvPr/>
        </p:nvSpPr>
        <p:spPr>
          <a:xfrm>
            <a:off x="738364" y="1988840"/>
            <a:ext cx="10715271" cy="3054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生涯の中で様々な役割を果たす過程で</a:t>
            </a:r>
            <a:endParaRPr sz="9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400" b="1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自らの役割の価値や自分との関係</a:t>
            </a:r>
            <a:r>
              <a:rPr lang="ja-JP" sz="4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を</a:t>
            </a:r>
            <a:endParaRPr sz="960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見いだしていく</a:t>
            </a:r>
            <a:r>
              <a:rPr lang="ja-JP" sz="4400" b="1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連なりや積み重ね</a:t>
            </a:r>
            <a:endParaRPr sz="9600">
              <a:solidFill>
                <a:srgbClr val="ED6D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37" name="Google Shape;437;p23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4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自分を知る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43" name="Google Shape;443;p24"/>
          <p:cNvSpPr txBox="1"/>
          <p:nvPr/>
        </p:nvSpPr>
        <p:spPr>
          <a:xfrm>
            <a:off x="738364" y="1988840"/>
            <a:ext cx="10715271" cy="3054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400" b="1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ふりかえり（Reflection）</a:t>
            </a:r>
            <a:r>
              <a:rPr lang="ja-JP" sz="4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を通じ</a:t>
            </a:r>
            <a:endParaRPr sz="4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自分の役割や周囲と自分とのかかわりを客観的にみることで、</a:t>
            </a:r>
            <a:r>
              <a:rPr lang="ja-JP" sz="4400" b="1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自分自身を知る</a:t>
            </a:r>
            <a:endParaRPr sz="4400" b="1">
              <a:solidFill>
                <a:srgbClr val="ED6D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44" name="Google Shape;444;p24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F7DA80A9-2ECE-2ED5-7DF4-A9A1AC182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9CAFCA25-F6E0-E33C-C469-39D59E289EE1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はじめに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ADC65419-D012-F255-1733-327D63CFA53B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20C19079-26DA-B521-8DC8-357E3668FF74}"/>
              </a:ext>
            </a:extLst>
          </p:cNvPr>
          <p:cNvSpPr txBox="1"/>
          <p:nvPr/>
        </p:nvSpPr>
        <p:spPr>
          <a:xfrm>
            <a:off x="548640" y="2161344"/>
            <a:ext cx="11128248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みなさんは</a:t>
            </a:r>
            <a:r>
              <a:rPr lang="ja-JP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　</a:t>
            </a:r>
            <a:endParaRPr lang="en-US" altLang="ja-JP"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どんな未来を生きていきたいですか？</a:t>
            </a:r>
            <a:endParaRPr sz="4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293428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8958E4CB-E14C-DC3D-BB18-6F009F146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1994BA56-E0C0-381D-18EC-ABD7945A93D4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本科目で考えること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6D2CD269-799C-8F6B-978D-C227F97BA076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FFB079B8-2103-1DF3-BD1E-FBB6FFFF7286}"/>
              </a:ext>
            </a:extLst>
          </p:cNvPr>
          <p:cNvSpPr txBox="1"/>
          <p:nvPr/>
        </p:nvSpPr>
        <p:spPr>
          <a:xfrm>
            <a:off x="1028836" y="2690356"/>
            <a:ext cx="9622263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6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　</a:t>
            </a:r>
            <a:r>
              <a:rPr lang="ja-JP" altLang="en-US" sz="6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“キャリア”って何？</a:t>
            </a:r>
            <a:endParaRPr sz="60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1992890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377E1641-4CC6-E2F5-A031-0521DD88B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EE9CD2F4-6634-9312-C4AC-D5AA64ED80FD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本科目の目標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05AA9670-24FC-6B1A-D137-6C2241E03453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F6994904-F49B-B9F0-923C-4A152567DE42}"/>
              </a:ext>
            </a:extLst>
          </p:cNvPr>
          <p:cNvSpPr txBox="1"/>
          <p:nvPr/>
        </p:nvSpPr>
        <p:spPr>
          <a:xfrm>
            <a:off x="738364" y="2214499"/>
            <a:ext cx="10715271" cy="259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22727"/>
              </a:lnSpc>
            </a:pPr>
            <a:r>
              <a:rPr lang="ja-JP" altLang="en-US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自己理解と職業理解を通じ</a:t>
            </a:r>
            <a:endParaRPr lang="en-US" altLang="ja-JP" sz="4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「自分のキャリアは自分で創る」という</a:t>
            </a:r>
            <a:endParaRPr lang="en-US" altLang="ja-JP" sz="4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4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意識を持つ</a:t>
            </a:r>
            <a:endParaRPr sz="4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437787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453BC480-6C50-555A-5F05-5A28B28C4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3FD6DCF1-3880-2E5E-CD57-7BC9DB3C8514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本科目を通じて身につけてほしい力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DD9ADAAB-9855-AAF7-8A95-A4FC8D436F4A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5">
            <a:extLst>
              <a:ext uri="{FF2B5EF4-FFF2-40B4-BE49-F238E27FC236}">
                <a16:creationId xmlns:a16="http://schemas.microsoft.com/office/drawing/2014/main" id="{09E5D256-B95E-0D35-A60D-9D85B614EADF}"/>
              </a:ext>
            </a:extLst>
          </p:cNvPr>
          <p:cNvSpPr txBox="1"/>
          <p:nvPr/>
        </p:nvSpPr>
        <p:spPr>
          <a:xfrm>
            <a:off x="2109216" y="689353"/>
            <a:ext cx="9107424" cy="5940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キャリアオーナーシップについての理解</a:t>
            </a:r>
            <a:endParaRPr lang="en-US" altLang="ja-JP" sz="3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情報活用能力</a:t>
            </a:r>
            <a:endParaRPr lang="en-US" altLang="ja-JP" sz="3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多面的・多角的思考力</a:t>
            </a:r>
            <a:endParaRPr lang="en-US" altLang="ja-JP" sz="3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表現力</a:t>
            </a:r>
            <a:endParaRPr lang="en-US" altLang="ja-JP" sz="3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自己探究力</a:t>
            </a:r>
            <a:endParaRPr sz="3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8" name="Google Shape;258;p15">
            <a:extLst>
              <a:ext uri="{FF2B5EF4-FFF2-40B4-BE49-F238E27FC236}">
                <a16:creationId xmlns:a16="http://schemas.microsoft.com/office/drawing/2014/main" id="{6B5C1F98-694A-AB17-2128-157E66E651F4}"/>
              </a:ext>
            </a:extLst>
          </p:cNvPr>
          <p:cNvSpPr/>
          <p:nvPr/>
        </p:nvSpPr>
        <p:spPr>
          <a:xfrm>
            <a:off x="1374197" y="1172967"/>
            <a:ext cx="562079" cy="533845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5">
            <a:extLst>
              <a:ext uri="{FF2B5EF4-FFF2-40B4-BE49-F238E27FC236}">
                <a16:creationId xmlns:a16="http://schemas.microsoft.com/office/drawing/2014/main" id="{9EBE3FE4-2CF9-0845-9F6B-E2006E7E5F85}"/>
              </a:ext>
            </a:extLst>
          </p:cNvPr>
          <p:cNvSpPr/>
          <p:nvPr/>
        </p:nvSpPr>
        <p:spPr>
          <a:xfrm>
            <a:off x="1374196" y="3477337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5">
            <a:extLst>
              <a:ext uri="{FF2B5EF4-FFF2-40B4-BE49-F238E27FC236}">
                <a16:creationId xmlns:a16="http://schemas.microsoft.com/office/drawing/2014/main" id="{A7B87F1F-DECD-60A2-DC23-54C72272ACF8}"/>
              </a:ext>
            </a:extLst>
          </p:cNvPr>
          <p:cNvSpPr/>
          <p:nvPr/>
        </p:nvSpPr>
        <p:spPr>
          <a:xfrm>
            <a:off x="1374197" y="5697421"/>
            <a:ext cx="562079" cy="562079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58;p15">
            <a:extLst>
              <a:ext uri="{FF2B5EF4-FFF2-40B4-BE49-F238E27FC236}">
                <a16:creationId xmlns:a16="http://schemas.microsoft.com/office/drawing/2014/main" id="{4BA48758-0955-2AE8-E23A-3E0AF818C999}"/>
              </a:ext>
            </a:extLst>
          </p:cNvPr>
          <p:cNvSpPr/>
          <p:nvPr/>
        </p:nvSpPr>
        <p:spPr>
          <a:xfrm>
            <a:off x="1337793" y="2322936"/>
            <a:ext cx="562079" cy="533845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258;p15">
            <a:extLst>
              <a:ext uri="{FF2B5EF4-FFF2-40B4-BE49-F238E27FC236}">
                <a16:creationId xmlns:a16="http://schemas.microsoft.com/office/drawing/2014/main" id="{43F40489-938A-6B5B-DBA2-5C7F31B55412}"/>
              </a:ext>
            </a:extLst>
          </p:cNvPr>
          <p:cNvSpPr/>
          <p:nvPr/>
        </p:nvSpPr>
        <p:spPr>
          <a:xfrm>
            <a:off x="1374197" y="4601496"/>
            <a:ext cx="562079" cy="533845"/>
          </a:xfrm>
          <a:prstGeom prst="ellipse">
            <a:avLst/>
          </a:prstGeom>
          <a:solidFill>
            <a:srgbClr val="ED6D00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2379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9C284412-3CC7-DB08-5505-47D53F508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>
            <a:extLst>
              <a:ext uri="{FF2B5EF4-FFF2-40B4-BE49-F238E27FC236}">
                <a16:creationId xmlns:a16="http://schemas.microsoft.com/office/drawing/2014/main" id="{B6A1318F-2205-CA43-90C7-DB47635DCEC3}"/>
              </a:ext>
            </a:extLst>
          </p:cNvPr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本科目の成果物</a:t>
            </a:r>
            <a:endParaRPr sz="3600" b="1" dirty="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6" name="Google Shape;256;p15">
            <a:extLst>
              <a:ext uri="{FF2B5EF4-FFF2-40B4-BE49-F238E27FC236}">
                <a16:creationId xmlns:a16="http://schemas.microsoft.com/office/drawing/2014/main" id="{84AACC6F-23D4-A460-37D4-0637E7EBE625}"/>
              </a:ext>
            </a:extLst>
          </p:cNvPr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図 3" descr="ダイアグラム&#10;&#10;AI 生成コンテンツは誤りを含む可能性があります。">
            <a:extLst>
              <a:ext uri="{FF2B5EF4-FFF2-40B4-BE49-F238E27FC236}">
                <a16:creationId xmlns:a16="http://schemas.microsoft.com/office/drawing/2014/main" id="{CFD2F870-FF3A-C42D-4FC1-4FE9BF3B8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980" y="926496"/>
            <a:ext cx="7998587" cy="574416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25845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6"/>
          <p:cNvSpPr txBox="1">
            <a:spLocks noGrp="1"/>
          </p:cNvSpPr>
          <p:nvPr>
            <p:ph type="sldNum" idx="4294967295"/>
          </p:nvPr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/>
              <a:t>7</a:t>
            </a:fld>
            <a:endParaRPr/>
          </a:p>
        </p:txBody>
      </p:sp>
      <p:cxnSp>
        <p:nvCxnSpPr>
          <p:cNvPr id="268" name="Google Shape;268;p16"/>
          <p:cNvCxnSpPr/>
          <p:nvPr/>
        </p:nvCxnSpPr>
        <p:spPr>
          <a:xfrm>
            <a:off x="848144" y="3227627"/>
            <a:ext cx="9136288" cy="0"/>
          </a:xfrm>
          <a:prstGeom prst="straightConnector1">
            <a:avLst/>
          </a:prstGeom>
          <a:noFill/>
          <a:ln w="288925" cap="flat" cmpd="sng">
            <a:solidFill>
              <a:srgbClr val="D8D8D8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69" name="Google Shape;269;p16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自分の人生をふりかえる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0" name="Google Shape;270;p16"/>
          <p:cNvSpPr/>
          <p:nvPr/>
        </p:nvSpPr>
        <p:spPr>
          <a:xfrm>
            <a:off x="479425" y="2552163"/>
            <a:ext cx="1368103" cy="1332686"/>
          </a:xfrm>
          <a:prstGeom prst="roundRect">
            <a:avLst>
              <a:gd name="adj" fmla="val 16667"/>
            </a:avLst>
          </a:prstGeom>
          <a:solidFill>
            <a:srgbClr val="FBD4B4"/>
          </a:solidFill>
          <a:ln w="571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16"/>
          <p:cNvSpPr txBox="1"/>
          <p:nvPr/>
        </p:nvSpPr>
        <p:spPr>
          <a:xfrm>
            <a:off x="680568" y="2798221"/>
            <a:ext cx="96372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Born</a:t>
            </a:r>
            <a:endParaRPr sz="2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2" name="Google Shape;272;p16"/>
          <p:cNvSpPr/>
          <p:nvPr/>
        </p:nvSpPr>
        <p:spPr>
          <a:xfrm>
            <a:off x="730382" y="3251625"/>
            <a:ext cx="86409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０歳</a:t>
            </a:r>
            <a:endParaRPr sz="2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3" name="Google Shape;273;p16"/>
          <p:cNvSpPr/>
          <p:nvPr/>
        </p:nvSpPr>
        <p:spPr>
          <a:xfrm>
            <a:off x="3910522" y="2561284"/>
            <a:ext cx="1368103" cy="1332686"/>
          </a:xfrm>
          <a:prstGeom prst="roundRect">
            <a:avLst>
              <a:gd name="adj" fmla="val 16667"/>
            </a:avLst>
          </a:prstGeom>
          <a:solidFill>
            <a:srgbClr val="FBD4B4"/>
          </a:solidFill>
          <a:ln w="571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16"/>
          <p:cNvSpPr txBox="1"/>
          <p:nvPr/>
        </p:nvSpPr>
        <p:spPr>
          <a:xfrm>
            <a:off x="4111665" y="2798221"/>
            <a:ext cx="100380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NOW</a:t>
            </a:r>
            <a:endParaRPr sz="2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5" name="Google Shape;275;p16"/>
          <p:cNvSpPr/>
          <p:nvPr/>
        </p:nvSpPr>
        <p:spPr>
          <a:xfrm>
            <a:off x="3794576" y="3290156"/>
            <a:ext cx="159999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18/19歳</a:t>
            </a:r>
            <a:endParaRPr sz="2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6" name="Google Shape;276;p16"/>
          <p:cNvSpPr/>
          <p:nvPr/>
        </p:nvSpPr>
        <p:spPr>
          <a:xfrm>
            <a:off x="10111486" y="2552163"/>
            <a:ext cx="1599994" cy="1332686"/>
          </a:xfrm>
          <a:prstGeom prst="roundRect">
            <a:avLst>
              <a:gd name="adj" fmla="val 16667"/>
            </a:avLst>
          </a:prstGeom>
          <a:solidFill>
            <a:srgbClr val="FBD4B4"/>
          </a:solidFill>
          <a:ln w="571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16"/>
          <p:cNvSpPr txBox="1"/>
          <p:nvPr/>
        </p:nvSpPr>
        <p:spPr>
          <a:xfrm>
            <a:off x="10453742" y="2647219"/>
            <a:ext cx="80021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End</a:t>
            </a:r>
            <a:endParaRPr sz="2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8" name="Google Shape;278;p16"/>
          <p:cNvSpPr/>
          <p:nvPr/>
        </p:nvSpPr>
        <p:spPr>
          <a:xfrm>
            <a:off x="9848231" y="3075456"/>
            <a:ext cx="203749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（　　）歳</a:t>
            </a:r>
            <a:endParaRPr sz="2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9" name="Google Shape;279;p16"/>
          <p:cNvSpPr/>
          <p:nvPr/>
        </p:nvSpPr>
        <p:spPr>
          <a:xfrm>
            <a:off x="477359" y="4582144"/>
            <a:ext cx="578081" cy="1803175"/>
          </a:xfrm>
          <a:prstGeom prst="roundRect">
            <a:avLst>
              <a:gd name="adj" fmla="val 16667"/>
            </a:avLst>
          </a:prstGeom>
          <a:solidFill>
            <a:srgbClr val="0071B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16"/>
          <p:cNvSpPr txBox="1"/>
          <p:nvPr/>
        </p:nvSpPr>
        <p:spPr>
          <a:xfrm>
            <a:off x="522168" y="5050665"/>
            <a:ext cx="486394" cy="782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1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81" name="Google Shape;281;p16"/>
          <p:cNvSpPr txBox="1"/>
          <p:nvPr/>
        </p:nvSpPr>
        <p:spPr>
          <a:xfrm>
            <a:off x="1070619" y="4610874"/>
            <a:ext cx="1492716" cy="1823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23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誕生日</a:t>
            </a:r>
            <a:endParaRPr sz="3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323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を</a:t>
            </a:r>
            <a:endParaRPr sz="3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323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記入</a:t>
            </a:r>
            <a:endParaRPr/>
          </a:p>
        </p:txBody>
      </p:sp>
      <p:sp>
        <p:nvSpPr>
          <p:cNvPr id="282" name="Google Shape;282;p16"/>
          <p:cNvSpPr txBox="1"/>
          <p:nvPr/>
        </p:nvSpPr>
        <p:spPr>
          <a:xfrm>
            <a:off x="3349373" y="4610874"/>
            <a:ext cx="5463640" cy="2164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23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人生100年なら今日まで</a:t>
            </a:r>
            <a:endParaRPr lang="en-US" altLang="ja-JP" sz="34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323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約</a:t>
            </a:r>
            <a:r>
              <a:rPr lang="ja-JP" sz="3400" b="1" dirty="0">
                <a:solidFill>
                  <a:srgbClr val="ED6D00"/>
                </a:solidFill>
                <a:latin typeface="Meiryo"/>
                <a:ea typeface="Meiryo"/>
                <a:cs typeface="Meiryo"/>
                <a:sym typeface="Meiryo"/>
              </a:rPr>
              <a:t>20％</a:t>
            </a:r>
            <a:r>
              <a:rPr lang="ja-JP" sz="34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！あなたはこれまでで何%？計算しよう！</a:t>
            </a:r>
            <a:endParaRPr dirty="0"/>
          </a:p>
        </p:txBody>
      </p:sp>
      <p:sp>
        <p:nvSpPr>
          <p:cNvPr id="283" name="Google Shape;283;p16"/>
          <p:cNvSpPr txBox="1"/>
          <p:nvPr/>
        </p:nvSpPr>
        <p:spPr>
          <a:xfrm>
            <a:off x="9510049" y="4610874"/>
            <a:ext cx="2364750" cy="1823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23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何歳まで</a:t>
            </a:r>
            <a:endParaRPr sz="3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323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生きるかを</a:t>
            </a:r>
            <a:endParaRPr sz="34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3235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4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記入</a:t>
            </a:r>
            <a:endParaRPr/>
          </a:p>
        </p:txBody>
      </p:sp>
      <p:sp>
        <p:nvSpPr>
          <p:cNvPr id="284" name="Google Shape;284;p16"/>
          <p:cNvSpPr txBox="1"/>
          <p:nvPr/>
        </p:nvSpPr>
        <p:spPr>
          <a:xfrm>
            <a:off x="455056" y="4739607"/>
            <a:ext cx="647100" cy="40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step</a:t>
            </a:r>
            <a:endParaRPr sz="1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85" name="Google Shape;285;p16"/>
          <p:cNvSpPr/>
          <p:nvPr/>
        </p:nvSpPr>
        <p:spPr>
          <a:xfrm>
            <a:off x="2763586" y="4582144"/>
            <a:ext cx="578081" cy="1803175"/>
          </a:xfrm>
          <a:prstGeom prst="roundRect">
            <a:avLst>
              <a:gd name="adj" fmla="val 16667"/>
            </a:avLst>
          </a:prstGeom>
          <a:solidFill>
            <a:srgbClr val="0071B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16"/>
          <p:cNvSpPr txBox="1"/>
          <p:nvPr/>
        </p:nvSpPr>
        <p:spPr>
          <a:xfrm>
            <a:off x="2808395" y="5050665"/>
            <a:ext cx="486394" cy="782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2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87" name="Google Shape;287;p16"/>
          <p:cNvSpPr txBox="1"/>
          <p:nvPr/>
        </p:nvSpPr>
        <p:spPr>
          <a:xfrm>
            <a:off x="2741283" y="4739607"/>
            <a:ext cx="647100" cy="40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step</a:t>
            </a:r>
            <a:endParaRPr sz="1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88" name="Google Shape;288;p16"/>
          <p:cNvSpPr/>
          <p:nvPr/>
        </p:nvSpPr>
        <p:spPr>
          <a:xfrm>
            <a:off x="8924094" y="4582144"/>
            <a:ext cx="578081" cy="1803175"/>
          </a:xfrm>
          <a:prstGeom prst="roundRect">
            <a:avLst>
              <a:gd name="adj" fmla="val 16667"/>
            </a:avLst>
          </a:prstGeom>
          <a:solidFill>
            <a:srgbClr val="0071B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16"/>
          <p:cNvSpPr txBox="1"/>
          <p:nvPr/>
        </p:nvSpPr>
        <p:spPr>
          <a:xfrm>
            <a:off x="8968903" y="5050665"/>
            <a:ext cx="486394" cy="782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3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90" name="Google Shape;290;p16"/>
          <p:cNvSpPr txBox="1"/>
          <p:nvPr/>
        </p:nvSpPr>
        <p:spPr>
          <a:xfrm>
            <a:off x="8901791" y="4739607"/>
            <a:ext cx="647100" cy="40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step</a:t>
            </a:r>
            <a:endParaRPr sz="1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91" name="Google Shape;291;p16"/>
          <p:cNvSpPr/>
          <p:nvPr/>
        </p:nvSpPr>
        <p:spPr>
          <a:xfrm>
            <a:off x="9923732" y="3436183"/>
            <a:ext cx="203749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まで生きる</a:t>
            </a:r>
            <a:endParaRPr sz="20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95" name="Google Shape;295;p16"/>
          <p:cNvSpPr txBox="1"/>
          <p:nvPr/>
        </p:nvSpPr>
        <p:spPr>
          <a:xfrm>
            <a:off x="455056" y="1172398"/>
            <a:ext cx="9282097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☛</a:t>
            </a:r>
            <a:r>
              <a:rPr lang="ja-JP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人生100年時代</a:t>
            </a: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で自分の人生を考えよう</a:t>
            </a:r>
            <a:endParaRPr lang="en-US" altLang="ja-JP"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96" name="Google Shape;296;p16"/>
          <p:cNvSpPr/>
          <p:nvPr/>
        </p:nvSpPr>
        <p:spPr>
          <a:xfrm>
            <a:off x="87879" y="3856616"/>
            <a:ext cx="212219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○○年○月○日</a:t>
            </a:r>
            <a:endParaRPr sz="20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98" name="Google Shape;298;p16"/>
          <p:cNvSpPr/>
          <p:nvPr/>
        </p:nvSpPr>
        <p:spPr>
          <a:xfrm>
            <a:off x="10122651" y="3915883"/>
            <a:ext cx="159444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○○年</a:t>
            </a:r>
            <a:endParaRPr sz="20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cxnSp>
        <p:nvCxnSpPr>
          <p:cNvPr id="299" name="Google Shape;299;p16"/>
          <p:cNvCxnSpPr/>
          <p:nvPr/>
        </p:nvCxnSpPr>
        <p:spPr>
          <a:xfrm>
            <a:off x="479425" y="2196495"/>
            <a:ext cx="1123315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7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自分の人生をふりかえる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pSp>
        <p:nvGrpSpPr>
          <p:cNvPr id="307" name="Google Shape;307;p17"/>
          <p:cNvGrpSpPr/>
          <p:nvPr/>
        </p:nvGrpSpPr>
        <p:grpSpPr>
          <a:xfrm>
            <a:off x="275888" y="2468678"/>
            <a:ext cx="11651385" cy="2662312"/>
            <a:chOff x="969813" y="2636912"/>
            <a:chExt cx="10178864" cy="2325845"/>
          </a:xfrm>
        </p:grpSpPr>
        <p:sp>
          <p:nvSpPr>
            <p:cNvPr id="308" name="Google Shape;308;p17"/>
            <p:cNvSpPr/>
            <p:nvPr/>
          </p:nvSpPr>
          <p:spPr>
            <a:xfrm>
              <a:off x="5717366" y="3984994"/>
              <a:ext cx="1725167" cy="521259"/>
            </a:xfrm>
            <a:prstGeom prst="triangle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7"/>
            <p:cNvSpPr/>
            <p:nvPr/>
          </p:nvSpPr>
          <p:spPr>
            <a:xfrm rot="10800000">
              <a:off x="5717366" y="3137706"/>
              <a:ext cx="1725167" cy="521259"/>
            </a:xfrm>
            <a:prstGeom prst="triangle">
              <a:avLst>
                <a:gd name="adj" fmla="val 50000"/>
              </a:avLst>
            </a:prstGeom>
            <a:solidFill>
              <a:srgbClr val="FFD5D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7"/>
            <p:cNvSpPr/>
            <p:nvPr/>
          </p:nvSpPr>
          <p:spPr>
            <a:xfrm>
              <a:off x="2646603" y="2708235"/>
              <a:ext cx="7344815" cy="766270"/>
            </a:xfrm>
            <a:prstGeom prst="rect">
              <a:avLst/>
            </a:prstGeom>
            <a:solidFill>
              <a:srgbClr val="FFD5D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7"/>
            <p:cNvSpPr/>
            <p:nvPr/>
          </p:nvSpPr>
          <p:spPr>
            <a:xfrm>
              <a:off x="2202251" y="2636912"/>
              <a:ext cx="866161" cy="866161"/>
            </a:xfrm>
            <a:prstGeom prst="ellipse">
              <a:avLst/>
            </a:prstGeom>
            <a:solidFill>
              <a:srgbClr val="FF0000"/>
            </a:solidFill>
            <a:ln w="635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7"/>
            <p:cNvSpPr/>
            <p:nvPr/>
          </p:nvSpPr>
          <p:spPr>
            <a:xfrm>
              <a:off x="3092587" y="2773429"/>
              <a:ext cx="6873695" cy="6990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上段には</a:t>
              </a:r>
              <a:endParaRPr sz="23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良いこと、嬉しいこと、楽しいことなどを項目で記入する</a:t>
              </a:r>
              <a:endParaRPr sz="23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sp>
          <p:nvSpPr>
            <p:cNvPr id="313" name="Google Shape;313;p17"/>
            <p:cNvSpPr/>
            <p:nvPr/>
          </p:nvSpPr>
          <p:spPr>
            <a:xfrm>
              <a:off x="969813" y="4131564"/>
              <a:ext cx="1026400" cy="3495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0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出生</a:t>
              </a:r>
              <a:endParaRPr sz="20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sp>
          <p:nvSpPr>
            <p:cNvPr id="314" name="Google Shape;314;p17"/>
            <p:cNvSpPr/>
            <p:nvPr/>
          </p:nvSpPr>
          <p:spPr>
            <a:xfrm>
              <a:off x="10167997" y="4103688"/>
              <a:ext cx="980680" cy="3495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0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現在</a:t>
              </a:r>
              <a:endParaRPr sz="20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grpSp>
          <p:nvGrpSpPr>
            <p:cNvPr id="315" name="Google Shape;315;p17"/>
            <p:cNvGrpSpPr/>
            <p:nvPr/>
          </p:nvGrpSpPr>
          <p:grpSpPr>
            <a:xfrm>
              <a:off x="1483013" y="3673167"/>
              <a:ext cx="9225800" cy="332588"/>
              <a:chOff x="477359" y="-822731"/>
              <a:chExt cx="11163219" cy="402432"/>
            </a:xfrm>
          </p:grpSpPr>
          <p:cxnSp>
            <p:nvCxnSpPr>
              <p:cNvPr id="316" name="Google Shape;316;p17"/>
              <p:cNvCxnSpPr/>
              <p:nvPr/>
            </p:nvCxnSpPr>
            <p:spPr>
              <a:xfrm>
                <a:off x="477359" y="-622882"/>
                <a:ext cx="11163219" cy="0"/>
              </a:xfrm>
              <a:prstGeom prst="straightConnector1">
                <a:avLst/>
              </a:prstGeom>
              <a:noFill/>
              <a:ln w="76200" cap="flat" cmpd="sng">
                <a:solidFill>
                  <a:srgbClr val="7F7F7F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317" name="Google Shape;317;p17"/>
              <p:cNvCxnSpPr/>
              <p:nvPr/>
            </p:nvCxnSpPr>
            <p:spPr>
              <a:xfrm>
                <a:off x="477359" y="-822731"/>
                <a:ext cx="0" cy="402432"/>
              </a:xfrm>
              <a:prstGeom prst="straightConnector1">
                <a:avLst/>
              </a:prstGeom>
              <a:noFill/>
              <a:ln w="76200" cap="rnd" cmpd="sng">
                <a:solidFill>
                  <a:srgbClr val="7F7F7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18" name="Google Shape;318;p17"/>
            <p:cNvSpPr/>
            <p:nvPr/>
          </p:nvSpPr>
          <p:spPr>
            <a:xfrm>
              <a:off x="2320092" y="2759563"/>
              <a:ext cx="621823" cy="598320"/>
            </a:xfrm>
            <a:prstGeom prst="mathPlus">
              <a:avLst>
                <a:gd name="adj1" fmla="val 11181"/>
              </a:avLst>
            </a:pr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7"/>
            <p:cNvSpPr/>
            <p:nvPr/>
          </p:nvSpPr>
          <p:spPr>
            <a:xfrm>
              <a:off x="2646603" y="4167919"/>
              <a:ext cx="7344815" cy="76627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7"/>
            <p:cNvSpPr/>
            <p:nvPr/>
          </p:nvSpPr>
          <p:spPr>
            <a:xfrm>
              <a:off x="2202251" y="4096596"/>
              <a:ext cx="866161" cy="866161"/>
            </a:xfrm>
            <a:prstGeom prst="ellipse">
              <a:avLst/>
            </a:prstGeom>
            <a:solidFill>
              <a:srgbClr val="A5A5A5"/>
            </a:solidFill>
            <a:ln w="635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7"/>
            <p:cNvSpPr/>
            <p:nvPr/>
          </p:nvSpPr>
          <p:spPr>
            <a:xfrm>
              <a:off x="3092586" y="4233113"/>
              <a:ext cx="6873695" cy="6990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下段には</a:t>
              </a:r>
              <a:endParaRPr sz="23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悪いこと、悲しいこと、苦しいことなどを項目で記入する</a:t>
              </a:r>
              <a:endParaRPr sz="23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sp>
          <p:nvSpPr>
            <p:cNvPr id="322" name="Google Shape;322;p17"/>
            <p:cNvSpPr/>
            <p:nvPr/>
          </p:nvSpPr>
          <p:spPr>
            <a:xfrm>
              <a:off x="2395898" y="4491602"/>
              <a:ext cx="489805" cy="8909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3" name="Google Shape;323;p17"/>
          <p:cNvSpPr/>
          <p:nvPr/>
        </p:nvSpPr>
        <p:spPr>
          <a:xfrm>
            <a:off x="1122552" y="5759826"/>
            <a:ext cx="996763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0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私は（　　　）歳からの記憶が鮮明</a:t>
            </a:r>
            <a:endParaRPr sz="40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27" name="Google Shape;327;p17"/>
          <p:cNvSpPr txBox="1"/>
          <p:nvPr/>
        </p:nvSpPr>
        <p:spPr>
          <a:xfrm>
            <a:off x="479425" y="1478227"/>
            <a:ext cx="10859237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☛</a:t>
            </a:r>
            <a:r>
              <a:rPr lang="ja-JP" sz="3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私のライフウエーブチャートを作成しよう</a:t>
            </a:r>
            <a:endParaRPr sz="36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pSp>
        <p:nvGrpSpPr>
          <p:cNvPr id="328" name="Google Shape;328;p17"/>
          <p:cNvGrpSpPr/>
          <p:nvPr/>
        </p:nvGrpSpPr>
        <p:grpSpPr>
          <a:xfrm>
            <a:off x="9601903" y="578718"/>
            <a:ext cx="2073650" cy="720080"/>
            <a:chOff x="8739796" y="2627560"/>
            <a:chExt cx="2425553" cy="792088"/>
          </a:xfrm>
        </p:grpSpPr>
        <p:sp>
          <p:nvSpPr>
            <p:cNvPr id="329" name="Google Shape;329;p17"/>
            <p:cNvSpPr/>
            <p:nvPr/>
          </p:nvSpPr>
          <p:spPr>
            <a:xfrm>
              <a:off x="8739796" y="2627560"/>
              <a:ext cx="2425553" cy="792088"/>
            </a:xfrm>
            <a:prstGeom prst="roundRect">
              <a:avLst>
                <a:gd name="adj" fmla="val 14733"/>
              </a:avLst>
            </a:prstGeom>
            <a:solidFill>
              <a:srgbClr val="FDE9D8"/>
            </a:solidFill>
            <a:ln w="571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ED6D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7"/>
            <p:cNvSpPr txBox="1"/>
            <p:nvPr/>
          </p:nvSpPr>
          <p:spPr>
            <a:xfrm>
              <a:off x="8848016" y="2748452"/>
              <a:ext cx="2304794" cy="6432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3200" b="1" dirty="0">
                  <a:solidFill>
                    <a:srgbClr val="ED6D00"/>
                  </a:solidFill>
                  <a:latin typeface="Meiryo"/>
                  <a:ea typeface="Meiryo"/>
                  <a:cs typeface="Meiryo"/>
                  <a:sym typeface="Meiryo"/>
                </a:rPr>
                <a:t>個人20分</a:t>
              </a:r>
              <a:endParaRPr sz="3200" dirty="0">
                <a:solidFill>
                  <a:srgbClr val="ED6D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331" name="Google Shape;331;p17"/>
          <p:cNvCxnSpPr/>
          <p:nvPr/>
        </p:nvCxnSpPr>
        <p:spPr>
          <a:xfrm>
            <a:off x="479425" y="2196495"/>
            <a:ext cx="1123315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2" name="Google Shape;332;p17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8"/>
          <p:cNvSpPr/>
          <p:nvPr/>
        </p:nvSpPr>
        <p:spPr>
          <a:xfrm>
            <a:off x="646200" y="157534"/>
            <a:ext cx="11537879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 b="1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自分の人生をふりかえる</a:t>
            </a:r>
            <a:endParaRPr sz="3600" b="1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39" name="Google Shape;339;p18"/>
          <p:cNvSpPr txBox="1"/>
          <p:nvPr/>
        </p:nvSpPr>
        <p:spPr>
          <a:xfrm>
            <a:off x="788599" y="819934"/>
            <a:ext cx="9382782" cy="719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9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8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ライフウエーブチャート事例</a:t>
            </a:r>
            <a:endParaRPr sz="28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41" name="Google Shape;341;p18"/>
          <p:cNvSpPr/>
          <p:nvPr/>
        </p:nvSpPr>
        <p:spPr>
          <a:xfrm>
            <a:off x="1230500" y="6008696"/>
            <a:ext cx="9726740" cy="620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2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私は（　　　）歳からの記憶が鮮明</a:t>
            </a:r>
            <a:endParaRPr sz="32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42" name="Google Shape;342;p18"/>
          <p:cNvSpPr/>
          <p:nvPr/>
        </p:nvSpPr>
        <p:spPr>
          <a:xfrm>
            <a:off x="4215516" y="5753102"/>
            <a:ext cx="1124644" cy="1078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6000" b="1">
                <a:solidFill>
                  <a:srgbClr val="0071BC"/>
                </a:solidFill>
                <a:latin typeface="Meiryo"/>
                <a:ea typeface="Meiryo"/>
                <a:cs typeface="Meiryo"/>
                <a:sym typeface="Meiryo"/>
              </a:rPr>
              <a:t>５</a:t>
            </a:r>
            <a:endParaRPr/>
          </a:p>
        </p:txBody>
      </p:sp>
      <p:sp>
        <p:nvSpPr>
          <p:cNvPr id="343" name="Google Shape;343;p18"/>
          <p:cNvSpPr/>
          <p:nvPr/>
        </p:nvSpPr>
        <p:spPr>
          <a:xfrm>
            <a:off x="9018640" y="4429969"/>
            <a:ext cx="2656913" cy="1459161"/>
          </a:xfrm>
          <a:prstGeom prst="wedgeRoundRectCallout">
            <a:avLst>
              <a:gd name="adj1" fmla="val -62244"/>
              <a:gd name="adj2" fmla="val 37887"/>
              <a:gd name="adj3" fmla="val 16667"/>
            </a:avLst>
          </a:prstGeom>
          <a:solidFill>
            <a:srgbClr val="CDEBFF"/>
          </a:solidFill>
          <a:ln w="571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18"/>
          <p:cNvSpPr/>
          <p:nvPr/>
        </p:nvSpPr>
        <p:spPr>
          <a:xfrm>
            <a:off x="9243536" y="5425355"/>
            <a:ext cx="2256312" cy="3518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5" name="Google Shape;345;p18"/>
          <p:cNvGrpSpPr/>
          <p:nvPr/>
        </p:nvGrpSpPr>
        <p:grpSpPr>
          <a:xfrm>
            <a:off x="634758" y="1685262"/>
            <a:ext cx="10926146" cy="3962553"/>
            <a:chOff x="1380408" y="2408304"/>
            <a:chExt cx="9269348" cy="3361685"/>
          </a:xfrm>
        </p:grpSpPr>
        <p:grpSp>
          <p:nvGrpSpPr>
            <p:cNvPr id="346" name="Google Shape;346;p18"/>
            <p:cNvGrpSpPr/>
            <p:nvPr/>
          </p:nvGrpSpPr>
          <p:grpSpPr>
            <a:xfrm>
              <a:off x="1847752" y="3755928"/>
              <a:ext cx="8401443" cy="276926"/>
              <a:chOff x="477358" y="-822731"/>
              <a:chExt cx="11163219" cy="402432"/>
            </a:xfrm>
          </p:grpSpPr>
          <p:cxnSp>
            <p:nvCxnSpPr>
              <p:cNvPr id="347" name="Google Shape;347;p18"/>
              <p:cNvCxnSpPr/>
              <p:nvPr/>
            </p:nvCxnSpPr>
            <p:spPr>
              <a:xfrm>
                <a:off x="477358" y="-622882"/>
                <a:ext cx="11163219" cy="0"/>
              </a:xfrm>
              <a:prstGeom prst="straightConnector1">
                <a:avLst/>
              </a:prstGeom>
              <a:noFill/>
              <a:ln w="76200" cap="flat" cmpd="sng">
                <a:solidFill>
                  <a:srgbClr val="7F7F7F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348" name="Google Shape;348;p18"/>
              <p:cNvCxnSpPr/>
              <p:nvPr/>
            </p:nvCxnSpPr>
            <p:spPr>
              <a:xfrm>
                <a:off x="477359" y="-822731"/>
                <a:ext cx="0" cy="402432"/>
              </a:xfrm>
              <a:prstGeom prst="straightConnector1">
                <a:avLst/>
              </a:prstGeom>
              <a:noFill/>
              <a:ln w="76200" cap="rnd" cmpd="sng">
                <a:solidFill>
                  <a:srgbClr val="7F7F7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49" name="Google Shape;349;p18"/>
            <p:cNvGrpSpPr/>
            <p:nvPr/>
          </p:nvGrpSpPr>
          <p:grpSpPr>
            <a:xfrm>
              <a:off x="2368046" y="2630582"/>
              <a:ext cx="7465030" cy="2717131"/>
              <a:chOff x="2054359" y="1742766"/>
              <a:chExt cx="8197505" cy="3263271"/>
            </a:xfrm>
          </p:grpSpPr>
          <p:sp>
            <p:nvSpPr>
              <p:cNvPr id="350" name="Google Shape;350;p18"/>
              <p:cNvSpPr/>
              <p:nvPr/>
            </p:nvSpPr>
            <p:spPr>
              <a:xfrm>
                <a:off x="2397703" y="1742766"/>
                <a:ext cx="7854161" cy="3263271"/>
              </a:xfrm>
              <a:custGeom>
                <a:avLst/>
                <a:gdLst/>
                <a:ahLst/>
                <a:cxnLst/>
                <a:rect l="l" t="t" r="r" b="b"/>
                <a:pathLst>
                  <a:path w="6839712" h="3517448" extrusionOk="0">
                    <a:moveTo>
                      <a:pt x="0" y="2585849"/>
                    </a:moveTo>
                    <a:cubicBezTo>
                      <a:pt x="281940" y="2782445"/>
                      <a:pt x="563880" y="2979041"/>
                      <a:pt x="850392" y="2723009"/>
                    </a:cubicBezTo>
                    <a:cubicBezTo>
                      <a:pt x="1136904" y="2466977"/>
                      <a:pt x="1719072" y="1049657"/>
                      <a:pt x="1719072" y="1049657"/>
                    </a:cubicBezTo>
                    <a:cubicBezTo>
                      <a:pt x="1953768" y="597029"/>
                      <a:pt x="1987442" y="-77290"/>
                      <a:pt x="2258568" y="7241"/>
                    </a:cubicBezTo>
                    <a:cubicBezTo>
                      <a:pt x="2529694" y="91772"/>
                      <a:pt x="2500884" y="2180465"/>
                      <a:pt x="2688336" y="2750441"/>
                    </a:cubicBezTo>
                    <a:cubicBezTo>
                      <a:pt x="2875788" y="3320417"/>
                      <a:pt x="3080004" y="3315845"/>
                      <a:pt x="3383280" y="3427097"/>
                    </a:cubicBezTo>
                    <a:cubicBezTo>
                      <a:pt x="3686556" y="3538349"/>
                      <a:pt x="4271772" y="3559685"/>
                      <a:pt x="4507992" y="3417953"/>
                    </a:cubicBezTo>
                    <a:cubicBezTo>
                      <a:pt x="4744212" y="3276221"/>
                      <a:pt x="4687824" y="2861693"/>
                      <a:pt x="4800600" y="2576705"/>
                    </a:cubicBezTo>
                    <a:cubicBezTo>
                      <a:pt x="4913376" y="2291717"/>
                      <a:pt x="5058156" y="1956437"/>
                      <a:pt x="5184648" y="1762889"/>
                    </a:cubicBezTo>
                    <a:cubicBezTo>
                      <a:pt x="5311140" y="1569341"/>
                      <a:pt x="5423916" y="1672973"/>
                      <a:pt x="5559552" y="1415417"/>
                    </a:cubicBezTo>
                    <a:cubicBezTo>
                      <a:pt x="5695188" y="1157861"/>
                      <a:pt x="5785104" y="237365"/>
                      <a:pt x="5998464" y="217553"/>
                    </a:cubicBezTo>
                    <a:cubicBezTo>
                      <a:pt x="6211824" y="197741"/>
                      <a:pt x="6662928" y="1066421"/>
                      <a:pt x="6839712" y="1296545"/>
                    </a:cubicBezTo>
                  </a:path>
                </a:pathLst>
              </a:custGeom>
              <a:noFill/>
              <a:ln w="76200" cap="rnd" cmpd="sng">
                <a:solidFill>
                  <a:srgbClr val="ED6D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51" name="Google Shape;351;p18"/>
              <p:cNvCxnSpPr/>
              <p:nvPr/>
            </p:nvCxnSpPr>
            <p:spPr>
              <a:xfrm rot="10800000">
                <a:off x="2054359" y="3938417"/>
                <a:ext cx="234185" cy="132095"/>
              </a:xfrm>
              <a:prstGeom prst="straightConnector1">
                <a:avLst/>
              </a:prstGeom>
              <a:noFill/>
              <a:ln w="76200" cap="rnd" cmpd="sng">
                <a:solidFill>
                  <a:srgbClr val="ED6D00"/>
                </a:solidFill>
                <a:prstDash val="dot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52" name="Google Shape;352;p18"/>
            <p:cNvSpPr/>
            <p:nvPr/>
          </p:nvSpPr>
          <p:spPr>
            <a:xfrm>
              <a:off x="1380408" y="4070741"/>
              <a:ext cx="934688" cy="3133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出生</a:t>
              </a:r>
              <a:endParaRPr sz="18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sp>
          <p:nvSpPr>
            <p:cNvPr id="353" name="Google Shape;353;p18"/>
            <p:cNvSpPr/>
            <p:nvPr/>
          </p:nvSpPr>
          <p:spPr>
            <a:xfrm>
              <a:off x="9756703" y="4047531"/>
              <a:ext cx="893053" cy="5483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現在</a:t>
              </a:r>
              <a:br>
                <a:rPr lang="ja-JP" sz="18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</a:br>
              <a:endParaRPr sz="18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grpSp>
          <p:nvGrpSpPr>
            <p:cNvPr id="354" name="Google Shape;354;p18"/>
            <p:cNvGrpSpPr/>
            <p:nvPr/>
          </p:nvGrpSpPr>
          <p:grpSpPr>
            <a:xfrm>
              <a:off x="1577562" y="3017465"/>
              <a:ext cx="538737" cy="541848"/>
              <a:chOff x="1138736" y="2099710"/>
              <a:chExt cx="787419" cy="866161"/>
            </a:xfrm>
          </p:grpSpPr>
          <p:sp>
            <p:nvSpPr>
              <p:cNvPr id="355" name="Google Shape;355;p18"/>
              <p:cNvSpPr/>
              <p:nvPr/>
            </p:nvSpPr>
            <p:spPr>
              <a:xfrm>
                <a:off x="1138736" y="2099710"/>
                <a:ext cx="787419" cy="866161"/>
              </a:xfrm>
              <a:prstGeom prst="ellipse">
                <a:avLst/>
              </a:prstGeom>
              <a:solidFill>
                <a:srgbClr val="FF0000"/>
              </a:solidFill>
              <a:ln w="635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6" name="Google Shape;356;p18"/>
              <p:cNvSpPr/>
              <p:nvPr/>
            </p:nvSpPr>
            <p:spPr>
              <a:xfrm>
                <a:off x="1223093" y="2228799"/>
                <a:ext cx="621822" cy="598321"/>
              </a:xfrm>
              <a:prstGeom prst="mathPlus">
                <a:avLst>
                  <a:gd name="adj1" fmla="val 11181"/>
                </a:avLst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7" name="Google Shape;357;p18"/>
            <p:cNvGrpSpPr/>
            <p:nvPr/>
          </p:nvGrpSpPr>
          <p:grpSpPr>
            <a:xfrm>
              <a:off x="1577562" y="4760075"/>
              <a:ext cx="538737" cy="541848"/>
              <a:chOff x="1138736" y="4361321"/>
              <a:chExt cx="787419" cy="866161"/>
            </a:xfrm>
          </p:grpSpPr>
          <p:sp>
            <p:nvSpPr>
              <p:cNvPr id="358" name="Google Shape;358;p18"/>
              <p:cNvSpPr/>
              <p:nvPr/>
            </p:nvSpPr>
            <p:spPr>
              <a:xfrm>
                <a:off x="1138736" y="4361321"/>
                <a:ext cx="787419" cy="866161"/>
              </a:xfrm>
              <a:prstGeom prst="ellipse">
                <a:avLst/>
              </a:prstGeom>
              <a:solidFill>
                <a:srgbClr val="A5A5A5"/>
              </a:solidFill>
              <a:ln w="635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9" name="Google Shape;359;p18"/>
              <p:cNvSpPr/>
              <p:nvPr/>
            </p:nvSpPr>
            <p:spPr>
              <a:xfrm>
                <a:off x="1293012" y="4756327"/>
                <a:ext cx="489805" cy="89093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60" name="Google Shape;360;p18"/>
            <p:cNvSpPr/>
            <p:nvPr/>
          </p:nvSpPr>
          <p:spPr>
            <a:xfrm>
              <a:off x="2999475" y="4556900"/>
              <a:ext cx="1062795" cy="649435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38100" cap="flat" cmpd="sng">
              <a:solidFill>
                <a:srgbClr val="ED6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大阪へ</a:t>
              </a:r>
              <a:endParaRPr sz="16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引越４歳</a:t>
              </a:r>
              <a:endParaRPr/>
            </a:p>
          </p:txBody>
        </p:sp>
        <p:sp>
          <p:nvSpPr>
            <p:cNvPr id="361" name="Google Shape;361;p18"/>
            <p:cNvSpPr/>
            <p:nvPr/>
          </p:nvSpPr>
          <p:spPr>
            <a:xfrm>
              <a:off x="4897641" y="4578072"/>
              <a:ext cx="1123735" cy="649435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38100" cap="flat" cmpd="sng">
              <a:solidFill>
                <a:srgbClr val="ED6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骨折して</a:t>
              </a:r>
              <a:b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</a:b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入院８歳</a:t>
              </a:r>
              <a:endParaRPr/>
            </a:p>
          </p:txBody>
        </p:sp>
        <p:sp>
          <p:nvSpPr>
            <p:cNvPr id="362" name="Google Shape;362;p18"/>
            <p:cNvSpPr/>
            <p:nvPr/>
          </p:nvSpPr>
          <p:spPr>
            <a:xfrm>
              <a:off x="6138074" y="5120554"/>
              <a:ext cx="1359718" cy="649435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38100" cap="flat" cmpd="sng">
              <a:solidFill>
                <a:srgbClr val="ED6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バスケを</a:t>
              </a:r>
              <a:b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</a:b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辞める11歳</a:t>
              </a:r>
              <a:endParaRPr/>
            </a:p>
          </p:txBody>
        </p:sp>
        <p:sp>
          <p:nvSpPr>
            <p:cNvPr id="363" name="Google Shape;363;p18"/>
            <p:cNvSpPr/>
            <p:nvPr/>
          </p:nvSpPr>
          <p:spPr>
            <a:xfrm>
              <a:off x="7021443" y="4363660"/>
              <a:ext cx="1355392" cy="590395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38100" cap="flat" cmpd="sng">
              <a:solidFill>
                <a:srgbClr val="ED6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佐藤先生に</a:t>
              </a:r>
              <a:b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</a:b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出会う14歳</a:t>
              </a:r>
              <a:endParaRPr/>
            </a:p>
          </p:txBody>
        </p:sp>
        <p:sp>
          <p:nvSpPr>
            <p:cNvPr id="364" name="Google Shape;364;p18"/>
            <p:cNvSpPr/>
            <p:nvPr/>
          </p:nvSpPr>
          <p:spPr>
            <a:xfrm>
              <a:off x="7515450" y="3581091"/>
              <a:ext cx="1371371" cy="624718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38100" cap="flat" cmpd="sng">
              <a:solidFill>
                <a:srgbClr val="ED6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ダンスを</a:t>
              </a:r>
              <a:b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</a:b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始める15歳</a:t>
              </a:r>
              <a:endParaRPr/>
            </a:p>
          </p:txBody>
        </p:sp>
        <p:sp>
          <p:nvSpPr>
            <p:cNvPr id="365" name="Google Shape;365;p18"/>
            <p:cNvSpPr/>
            <p:nvPr/>
          </p:nvSpPr>
          <p:spPr>
            <a:xfrm>
              <a:off x="8298121" y="2408304"/>
              <a:ext cx="1325273" cy="590395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38100" cap="flat" cmpd="sng">
              <a:solidFill>
                <a:srgbClr val="ED6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メンバー</a:t>
              </a:r>
              <a:b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</a:b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入り17歳</a:t>
              </a:r>
              <a:endParaRPr/>
            </a:p>
          </p:txBody>
        </p:sp>
        <p:sp>
          <p:nvSpPr>
            <p:cNvPr id="366" name="Google Shape;366;p18"/>
            <p:cNvSpPr/>
            <p:nvPr/>
          </p:nvSpPr>
          <p:spPr>
            <a:xfrm>
              <a:off x="3469703" y="3581091"/>
              <a:ext cx="1364970" cy="649435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38100" cap="flat" cmpd="sng">
              <a:solidFill>
                <a:srgbClr val="ED6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バスケを</a:t>
              </a:r>
              <a:endParaRPr sz="16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始める５歳</a:t>
              </a:r>
              <a:endParaRPr/>
            </a:p>
          </p:txBody>
        </p:sp>
        <p:sp>
          <p:nvSpPr>
            <p:cNvPr id="367" name="Google Shape;367;p18"/>
            <p:cNvSpPr/>
            <p:nvPr/>
          </p:nvSpPr>
          <p:spPr>
            <a:xfrm>
              <a:off x="3641401" y="2710666"/>
              <a:ext cx="1364971" cy="606067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38100" cap="flat" cmpd="sng">
              <a:solidFill>
                <a:srgbClr val="ED6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A子と友達になる６歳</a:t>
              </a:r>
              <a:endParaRPr/>
            </a:p>
          </p:txBody>
        </p:sp>
        <p:sp>
          <p:nvSpPr>
            <p:cNvPr id="368" name="Google Shape;368;p18"/>
            <p:cNvSpPr/>
            <p:nvPr/>
          </p:nvSpPr>
          <p:spPr>
            <a:xfrm>
              <a:off x="9476781" y="3190488"/>
              <a:ext cx="818400" cy="5904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38100" cap="flat" cmpd="sng">
              <a:solidFill>
                <a:srgbClr val="ED6D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altLang="en-US" sz="1600" b="1" dirty="0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専門</a:t>
              </a:r>
              <a:endParaRPr sz="16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 dirty="0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入学</a:t>
              </a:r>
              <a:endParaRPr dirty="0"/>
            </a:p>
          </p:txBody>
        </p:sp>
      </p:grpSp>
      <p:sp>
        <p:nvSpPr>
          <p:cNvPr id="369" name="Google Shape;369;p18"/>
          <p:cNvSpPr txBox="1"/>
          <p:nvPr/>
        </p:nvSpPr>
        <p:spPr>
          <a:xfrm>
            <a:off x="9034113" y="4538805"/>
            <a:ext cx="26373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私のウェブチャートは</a:t>
            </a:r>
            <a:endParaRPr sz="1600" b="1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000" b="1">
                <a:solidFill>
                  <a:srgbClr val="0071BC"/>
                </a:solidFill>
                <a:latin typeface="Meiryo"/>
                <a:ea typeface="Meiryo"/>
                <a:cs typeface="Meiryo"/>
                <a:sym typeface="Meiryo"/>
              </a:rPr>
              <a:t>14年間</a:t>
            </a:r>
            <a:endParaRPr sz="1400" b="1">
              <a:solidFill>
                <a:srgbClr val="0071BC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70" name="Google Shape;370;p18"/>
          <p:cNvSpPr txBox="1"/>
          <p:nvPr/>
        </p:nvSpPr>
        <p:spPr>
          <a:xfrm>
            <a:off x="9243012" y="5435858"/>
            <a:ext cx="2286049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rgbClr val="0071BC"/>
                </a:solidFill>
                <a:latin typeface="Meiryo"/>
                <a:ea typeface="Meiryo"/>
                <a:cs typeface="Meiryo"/>
                <a:sym typeface="Meiryo"/>
              </a:rPr>
              <a:t>みんなは？違ってＯＫ！</a:t>
            </a:r>
            <a:endParaRPr sz="1600">
              <a:solidFill>
                <a:srgbClr val="0071B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18"/>
          <p:cNvSpPr txBox="1"/>
          <p:nvPr/>
        </p:nvSpPr>
        <p:spPr>
          <a:xfrm>
            <a:off x="10058400" y="64881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455</Words>
  <Application>Microsoft Office PowerPoint</Application>
  <PresentationFormat>ワイド画面</PresentationFormat>
  <Paragraphs>118</Paragraphs>
  <Slides>15</Slides>
  <Notes>15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0" baseType="lpstr">
      <vt:lpstr>メイリオ</vt:lpstr>
      <vt:lpstr>メイリオ</vt:lpstr>
      <vt:lpstr>Arial</vt:lpstr>
      <vt:lpstr>Calibri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小池 紗也香</cp:lastModifiedBy>
  <cp:revision>3</cp:revision>
  <dcterms:created xsi:type="dcterms:W3CDTF">2020-01-30T02:08:18Z</dcterms:created>
  <dcterms:modified xsi:type="dcterms:W3CDTF">2026-02-07T23:41:01Z</dcterms:modified>
</cp:coreProperties>
</file>