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6" r:id="rId2"/>
  </p:sldIdLst>
  <p:sldSz cx="15119350" cy="10691813"/>
  <p:notesSz cx="6735763" cy="9866313"/>
  <p:defaultTextStyle>
    <a:defPPr>
      <a:defRPr lang="ja-JP"/>
    </a:defPPr>
    <a:lvl1pPr marL="0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1pPr>
    <a:lvl2pPr marL="703905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2pPr>
    <a:lvl3pPr marL="1407810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3pPr>
    <a:lvl4pPr marL="2111715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4pPr>
    <a:lvl5pPr marL="2815620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5pPr>
    <a:lvl6pPr marL="3519526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6pPr>
    <a:lvl7pPr marL="4223431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7pPr>
    <a:lvl8pPr marL="4927336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8pPr>
    <a:lvl9pPr marL="5631241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4762" userDrawn="1">
          <p15:clr>
            <a:srgbClr val="A4A3A4"/>
          </p15:clr>
        </p15:guide>
        <p15:guide id="3" pos="4626" userDrawn="1">
          <p15:clr>
            <a:srgbClr val="A4A3A4"/>
          </p15:clr>
        </p15:guide>
        <p15:guide id="4" pos="4898" userDrawn="1">
          <p15:clr>
            <a:srgbClr val="A4A3A4"/>
          </p15:clr>
        </p15:guide>
        <p15:guide id="5" orient="horz" pos="172" userDrawn="1">
          <p15:clr>
            <a:srgbClr val="A4A3A4"/>
          </p15:clr>
        </p15:guide>
        <p15:guide id="6" orient="horz" pos="6542" userDrawn="1">
          <p15:clr>
            <a:srgbClr val="A4A3A4"/>
          </p15:clr>
        </p15:guide>
        <p15:guide id="7" pos="317" userDrawn="1">
          <p15:clr>
            <a:srgbClr val="A4A3A4"/>
          </p15:clr>
        </p15:guide>
        <p15:guide id="8" pos="920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ユーザー" initials="Wユ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6D00"/>
    <a:srgbClr val="E14408"/>
    <a:srgbClr val="0071BC"/>
    <a:srgbClr val="A6A6A6"/>
    <a:srgbClr val="008CE2"/>
    <a:srgbClr val="F4F6CA"/>
    <a:srgbClr val="F6FBEF"/>
    <a:srgbClr val="EBF6DE"/>
    <a:srgbClr val="8C3E90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17" autoAdjust="0"/>
    <p:restoredTop sz="96242" autoAdjust="0"/>
  </p:normalViewPr>
  <p:slideViewPr>
    <p:cSldViewPr>
      <p:cViewPr varScale="1">
        <p:scale>
          <a:sx n="54" d="100"/>
          <a:sy n="54" d="100"/>
        </p:scale>
        <p:origin x="924" y="76"/>
      </p:cViewPr>
      <p:guideLst>
        <p:guide orient="horz" pos="3368"/>
        <p:guide pos="4762"/>
        <p:guide pos="4626"/>
        <p:guide pos="4898"/>
        <p:guide orient="horz" pos="172"/>
        <p:guide orient="horz" pos="6542"/>
        <p:guide pos="317"/>
        <p:guide pos="92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7F471-0190-44BA-BAA8-5225795E9D46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52475" y="739775"/>
            <a:ext cx="52308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EF7103-0A88-47E1-9EC6-B0542584ADF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5418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1pPr>
    <a:lvl2pPr marL="703905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2pPr>
    <a:lvl3pPr marL="1407810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3pPr>
    <a:lvl4pPr marL="2111715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4pPr>
    <a:lvl5pPr marL="2815620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5pPr>
    <a:lvl6pPr marL="3519526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6pPr>
    <a:lvl7pPr marL="4223431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7pPr>
    <a:lvl8pPr marL="4927336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8pPr>
    <a:lvl9pPr marL="5631241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33951" y="3321395"/>
            <a:ext cx="12851448" cy="2291809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67903" y="6058694"/>
            <a:ext cx="10583545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221146" y="571717"/>
            <a:ext cx="2551391" cy="12161937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66979" y="571717"/>
            <a:ext cx="7402183" cy="12161937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4325" y="6870480"/>
            <a:ext cx="12851448" cy="21235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194325" y="4531648"/>
            <a:ext cx="12851448" cy="233883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66979" y="3326343"/>
            <a:ext cx="4976786" cy="94073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795754" y="3326343"/>
            <a:ext cx="4976786" cy="94073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5968" y="428168"/>
            <a:ext cx="13607415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55968" y="2393284"/>
            <a:ext cx="6680339" cy="9974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755968" y="3390691"/>
            <a:ext cx="6680339" cy="61601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7680424" y="2393284"/>
            <a:ext cx="6682962" cy="9974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7680424" y="3390691"/>
            <a:ext cx="6682962" cy="61601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5971" y="425693"/>
            <a:ext cx="4974163" cy="18116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5911248" y="425693"/>
            <a:ext cx="8452138" cy="9125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755971" y="2237362"/>
            <a:ext cx="4974163" cy="73134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3498" y="7484270"/>
            <a:ext cx="9071610" cy="88356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963498" y="955333"/>
            <a:ext cx="9071610" cy="64150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963498" y="8367831"/>
            <a:ext cx="9071610" cy="125480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755968" y="428168"/>
            <a:ext cx="13607415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55968" y="2494759"/>
            <a:ext cx="13607415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755968" y="9909728"/>
            <a:ext cx="3527848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1898E-D584-4248-88E7-DE8A2C5C2073}" type="datetimeFigureOut">
              <a:rPr kumimoji="1" lang="ja-JP" altLang="en-US" smtClean="0"/>
              <a:pPr/>
              <a:t>2026/1/30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5165778" y="9909728"/>
            <a:ext cx="478779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10835534" y="9909728"/>
            <a:ext cx="3527848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37B9E-30EB-69E7-25A2-036B1EDBD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0148CBB-0FDD-6C47-A1A0-5AE6D7C4F615}"/>
              </a:ext>
            </a:extLst>
          </p:cNvPr>
          <p:cNvSpPr/>
          <p:nvPr/>
        </p:nvSpPr>
        <p:spPr>
          <a:xfrm>
            <a:off x="503533" y="277758"/>
            <a:ext cx="14615816" cy="492903"/>
          </a:xfrm>
          <a:prstGeom prst="rect">
            <a:avLst/>
          </a:prstGeom>
          <a:gradFill>
            <a:gsLst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21DE9789-1DB8-ADED-CA30-49579F43C274}"/>
              </a:ext>
            </a:extLst>
          </p:cNvPr>
          <p:cNvSpPr txBox="1"/>
          <p:nvPr/>
        </p:nvSpPr>
        <p:spPr bwMode="black">
          <a:xfrm>
            <a:off x="10114355" y="211856"/>
            <a:ext cx="4708166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200000"/>
              </a:lnSpc>
            </a:pPr>
            <a:r>
              <a:rPr lang="ja-JP" altLang="en-US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１年　　　組　　　番   　氏名：</a:t>
            </a:r>
            <a:endParaRPr lang="en-US" altLang="ja-JP" sz="1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3" name="テキスト ボックス 142">
            <a:extLst>
              <a:ext uri="{FF2B5EF4-FFF2-40B4-BE49-F238E27FC236}">
                <a16:creationId xmlns:a16="http://schemas.microsoft.com/office/drawing/2014/main" id="{DFD37E55-335F-1B00-B5EA-17F543A34BF2}"/>
              </a:ext>
            </a:extLst>
          </p:cNvPr>
          <p:cNvSpPr txBox="1"/>
          <p:nvPr/>
        </p:nvSpPr>
        <p:spPr>
          <a:xfrm>
            <a:off x="2858400" y="358141"/>
            <a:ext cx="4204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</a:t>
            </a:r>
            <a:r>
              <a:rPr lang="en-US" altLang="ja-JP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自分を知る：価値観ワーク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EB45C5C-9A76-7E12-01C0-E9757546605A}"/>
              </a:ext>
            </a:extLst>
          </p:cNvPr>
          <p:cNvSpPr/>
          <p:nvPr/>
        </p:nvSpPr>
        <p:spPr>
          <a:xfrm>
            <a:off x="620608" y="366879"/>
            <a:ext cx="2237792" cy="303877"/>
          </a:xfrm>
          <a:prstGeom prst="rect">
            <a:avLst/>
          </a:prstGeom>
          <a:solidFill>
            <a:srgbClr val="ED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72000" rtlCol="0" anchor="ctr"/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キャリアオーナーシップ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A5686ED-3AC1-65BD-A61A-92C75F3AEC73}"/>
              </a:ext>
            </a:extLst>
          </p:cNvPr>
          <p:cNvSpPr txBox="1"/>
          <p:nvPr/>
        </p:nvSpPr>
        <p:spPr>
          <a:xfrm>
            <a:off x="1290177" y="719164"/>
            <a:ext cx="13829172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buNone/>
            </a:pP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本</a:t>
            </a:r>
            <a:r>
              <a:rPr lang="ja-JP" altLang="en-US" sz="14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コースの目標：自己分析や他者との交流を通じ、これからのキャリア（公務員としてのキャリアを含む）を自ら創るために必要な「見方・考え方」を習得する</a:t>
            </a:r>
            <a:endParaRPr lang="en-US" altLang="ja-JP" sz="1400" dirty="0"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6221292-3BAF-D32D-23D7-DC5A4E8E8023}"/>
              </a:ext>
            </a:extLst>
          </p:cNvPr>
          <p:cNvSpPr txBox="1"/>
          <p:nvPr/>
        </p:nvSpPr>
        <p:spPr>
          <a:xfrm flipH="1">
            <a:off x="502890" y="1052644"/>
            <a:ext cx="108733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000000"/>
              </a:buClr>
              <a:buSzPts val="4000"/>
            </a:pPr>
            <a:r>
              <a:rPr lang="ja-JP" altLang="en-US" sz="12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１．以下、リストに挙げられた価値観を　</a:t>
            </a:r>
            <a:r>
              <a:rPr lang="ja-JP" altLang="en-US" sz="1200" b="1" dirty="0">
                <a:solidFill>
                  <a:schemeClr val="accent6">
                    <a:lumMod val="75000"/>
                  </a:schemeClr>
                </a:solidFill>
                <a:latin typeface="Meiryo"/>
                <a:ea typeface="Meiryo"/>
                <a:cs typeface="Meiryo"/>
                <a:sym typeface="Meiryo"/>
              </a:rPr>
              <a:t>★＝ものすごく大切　〇＝大切　△＝そこまででもない </a:t>
            </a:r>
            <a:r>
              <a:rPr lang="ja-JP" altLang="en-US" sz="12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の３つに分類しましょう</a:t>
            </a:r>
            <a:endParaRPr lang="ja-JP" altLang="en-US" sz="13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EF3DEB1-7FF1-3E7E-773C-EBEAB38408D3}"/>
              </a:ext>
            </a:extLst>
          </p:cNvPr>
          <p:cNvSpPr txBox="1"/>
          <p:nvPr/>
        </p:nvSpPr>
        <p:spPr>
          <a:xfrm flipH="1">
            <a:off x="416847" y="9668068"/>
            <a:ext cx="13839572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ts val="4000"/>
            </a:pPr>
            <a:r>
              <a:rPr lang="ja-JP" altLang="en-US" sz="12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２．自分の価値観の傾向、特徴について、</a:t>
            </a:r>
            <a:r>
              <a:rPr lang="ja-JP" altLang="en-US" sz="1200" b="1" u="sng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なぜ自分がこのような価値観をもっているか、</a:t>
            </a:r>
            <a:r>
              <a:rPr lang="ja-JP" altLang="en-US" sz="12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自分なりに分析し言語化してみましょう　　</a:t>
            </a:r>
            <a:r>
              <a:rPr lang="en-US" altLang="ja-JP" sz="1200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※</a:t>
            </a:r>
            <a:r>
              <a:rPr lang="ja-JP" altLang="en-US" sz="1200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グループで共有します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972EC6B-2ACE-774F-0EC9-4A59454880A0}"/>
              </a:ext>
            </a:extLst>
          </p:cNvPr>
          <p:cNvSpPr/>
          <p:nvPr/>
        </p:nvSpPr>
        <p:spPr>
          <a:xfrm>
            <a:off x="482941" y="9929957"/>
            <a:ext cx="14219562" cy="672533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B5B4EBA8-F4F4-F0D6-EA1F-C4BF8DEB2B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548894"/>
              </p:ext>
            </p:extLst>
          </p:nvPr>
        </p:nvGraphicFramePr>
        <p:xfrm>
          <a:off x="578811" y="1414632"/>
          <a:ext cx="6253671" cy="8075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4715">
                  <a:extLst>
                    <a:ext uri="{9D8B030D-6E8A-4147-A177-3AD203B41FA5}">
                      <a16:colId xmlns:a16="http://schemas.microsoft.com/office/drawing/2014/main" val="4180559954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477743635"/>
                    </a:ext>
                  </a:extLst>
                </a:gridCol>
                <a:gridCol w="1426668">
                  <a:extLst>
                    <a:ext uri="{9D8B030D-6E8A-4147-A177-3AD203B41FA5}">
                      <a16:colId xmlns:a16="http://schemas.microsoft.com/office/drawing/2014/main" val="446471476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r>
                        <a:rPr kumimoji="1" lang="ja-JP" altLang="en-US" sz="800" b="1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価値観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b="1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意味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b="1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自分にとっての重要度</a:t>
                      </a:r>
                      <a:endParaRPr kumimoji="1" lang="en-US" altLang="ja-JP" sz="800" b="1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445911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ACCEPTANCE（</a:t>
                      </a:r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受容</a:t>
                      </a:r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ありのままの自分を受け入れてもらうこと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3602348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ACCURACY（正確さ）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自分の意見や</a:t>
                      </a:r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考えが正確であること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784158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ACHIEVEMENT（達成）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成果を</a:t>
                      </a:r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出すこと、目標を</a:t>
                      </a:r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達成すること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8105977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ADVENTURE（冒険）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新しく刺激的な体験をすること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153470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ATTRACTIVENESS（魅力）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外見的に魅力的であること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813418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AUTHORITY（</a:t>
                      </a:r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権威</a:t>
                      </a:r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人に対し責任を持つ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205566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AUTONOMY（自立）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自分で決めて自立するこ</a:t>
                      </a:r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079725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BEAUTY（美しさ）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身の回りの美しさを感じること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1700278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CARING（思いやり）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人の世話をすること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2837517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CHALLENGE（挑戦）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難しい課題や問題に挑戦すること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566356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CHANGE（変化）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変化と多様性に富んだ生活を送ること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40817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COMFORT</a:t>
                      </a:r>
                      <a:r>
                        <a:rPr kumimoji="1" lang="ja-JP" altLang="en-US" sz="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（心地よさ）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快適で心地よい生活を送ること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746070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COMMITMENT（約束）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長期的で意味のある約束をすること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193318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COMPASSION（共感）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人を思いやり、行動すること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514274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CONTRIBUTION（貢献）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社会に長く残る貢献をすること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61543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COOPERATION（協力）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人と協力して働くこと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438708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COURTESY（礼儀）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人に対して思いやりと礼儀を持つこと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4340201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CREATIVITY（創造性）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新しく独創的なアイデアを持つこと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4924538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DEPENDABILITY（信頼性）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人から</a:t>
                      </a:r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信頼される存在であること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2575973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DUTY（義務）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自分の義務や責任を果たすこと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4246606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ECOLOGY（環境との共生</a:t>
                      </a:r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環境と調和して暮らすこと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511929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EXCITEMENT（刺激）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刺激とワクワクに満ちた生活を送ること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287071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FAITHFULNESS（誠実さ）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人間関係で誠実であること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9489751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FAME（名声）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多くの人に</a:t>
                      </a:r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知られ、認められること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029634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FAMILY（家族）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幸せで愛にあふれた家族を持つこと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6903262"/>
                  </a:ext>
                </a:extLst>
              </a:tr>
              <a:tr h="231498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FITNESS（体力）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体が健康で</a:t>
                      </a:r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エネルギーがある</a:t>
                      </a:r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10564"/>
                  </a:ext>
                </a:extLst>
              </a:tr>
              <a:tr h="231498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FLEXIBILITY（柔軟性）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新しい状況にうまく適応すること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64562"/>
                  </a:ext>
                </a:extLst>
              </a:tr>
              <a:tr h="231498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FORGIVENESS（許すこと）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他者を許すこと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374272"/>
                  </a:ext>
                </a:extLst>
              </a:tr>
              <a:tr h="231498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FRIENDSHIP（友情）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親しく支え合える友人がいること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1414520"/>
                  </a:ext>
                </a:extLst>
              </a:tr>
              <a:tr h="231498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FUN（楽しさ）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遊びや楽しさを感じること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4995"/>
                  </a:ext>
                </a:extLst>
              </a:tr>
              <a:tr h="211329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GENEROSITY（寛大さ）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自分の持っているものを他人に与えること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8399073"/>
                  </a:ext>
                </a:extLst>
              </a:tr>
              <a:tr h="231498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GENUINENESS（本音であること）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自分らしく振る舞うこと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4777648"/>
                  </a:ext>
                </a:extLst>
              </a:tr>
              <a:tr h="231498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GROWTH（成長）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常に成長し続けること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35961"/>
                  </a:ext>
                </a:extLst>
              </a:tr>
              <a:tr h="231498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HELPFULNESS（助け合い）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他人の助けになること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1499765"/>
                  </a:ext>
                </a:extLst>
              </a:tr>
              <a:tr h="231498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HONESTY（正直さ）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正直であること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7055778"/>
                  </a:ext>
                </a:extLst>
              </a:tr>
              <a:tr h="231498">
                <a:tc>
                  <a:txBody>
                    <a:bodyPr/>
                    <a:lstStyle/>
                    <a:p>
                      <a:r>
                        <a:rPr kumimoji="1" lang="en-US" altLang="ja-JP" sz="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HOPE</a:t>
                      </a:r>
                      <a:r>
                        <a:rPr kumimoji="1" lang="ja-JP" altLang="en-US" sz="8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（希望）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前向きで楽観的な見方を保つこと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224093"/>
                  </a:ext>
                </a:extLst>
              </a:tr>
            </a:tbl>
          </a:graphicData>
        </a:graphic>
      </p:graphicFrame>
      <p:graphicFrame>
        <p:nvGraphicFramePr>
          <p:cNvPr id="20" name="表 19">
            <a:extLst>
              <a:ext uri="{FF2B5EF4-FFF2-40B4-BE49-F238E27FC236}">
                <a16:creationId xmlns:a16="http://schemas.microsoft.com/office/drawing/2014/main" id="{F50E282D-A4AF-F36E-3AD8-F416C71BE6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486992"/>
              </p:ext>
            </p:extLst>
          </p:nvPr>
        </p:nvGraphicFramePr>
        <p:xfrm>
          <a:off x="7960369" y="1405338"/>
          <a:ext cx="6253671" cy="810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4715">
                  <a:extLst>
                    <a:ext uri="{9D8B030D-6E8A-4147-A177-3AD203B41FA5}">
                      <a16:colId xmlns:a16="http://schemas.microsoft.com/office/drawing/2014/main" val="4180559954"/>
                    </a:ext>
                  </a:extLst>
                </a:gridCol>
                <a:gridCol w="2621175">
                  <a:extLst>
                    <a:ext uri="{9D8B030D-6E8A-4147-A177-3AD203B41FA5}">
                      <a16:colId xmlns:a16="http://schemas.microsoft.com/office/drawing/2014/main" val="477743635"/>
                    </a:ext>
                  </a:extLst>
                </a:gridCol>
                <a:gridCol w="1397781">
                  <a:extLst>
                    <a:ext uri="{9D8B030D-6E8A-4147-A177-3AD203B41FA5}">
                      <a16:colId xmlns:a16="http://schemas.microsoft.com/office/drawing/2014/main" val="446471476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r>
                        <a:rPr kumimoji="1" lang="ja-JP" altLang="en-US" sz="800" b="1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価値観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b="1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意味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b="1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自分にとっての重要度</a:t>
                      </a:r>
                      <a:endParaRPr kumimoji="1" lang="en-US" altLang="ja-JP" sz="800" b="1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445911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HUMILITY（謙虚さ）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謙虚で控えめであること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153470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HUMOR</a:t>
                      </a:r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（ユーモア）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自分や世界の面白い面を見つけること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813418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INDEPENDENCE（独立）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他人に依存しない状態であること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205566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INDUSTRY（勤勉）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生活の課題に一生懸命取り組むこと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079725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INNER PEACE（内なる平和）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自分の内面の平穏を感じること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1700278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INTIMACY（親密さ）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自分の深い経験を他人と分かち合うこと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2837517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JUSTICE（公正）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全ての人に公平な扱いを促すこと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566356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KNOWLEDGE（知識）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価値ある知識を学び、提供すること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40817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LEISURE（余暇</a:t>
                      </a:r>
                      <a:r>
                        <a:rPr kumimoji="1" lang="ja-JP" altLang="en-US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リラックスして楽しむ時間を持つこと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746070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LOVED（愛されること）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身近な人に愛されること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193318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LOVING（愛すること）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人に愛を与えること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514274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MINDFULNESS（気づき）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今この瞬間に意識を向けて生きること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61543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MODERATION（節度）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やりすぎを避けて中庸を保つこと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438708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MONOGAMY（一途な関係）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一人の相手と深い愛の関係を持つこと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4340201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NON-CONFORMITY（反体制）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権威や常識を疑い、挑戦すること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730071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OPENNESS（心の広さ）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新しい経験や考えに心を開くこと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9763913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ORDER（秩序）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整った秩序ある生活を送ること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543464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PASSION（情熱）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物事や人に深い情熱を持つこと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7333907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POPULARITY（人気）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多くの人に好かれること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968164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POWER（権力）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人をコントロールする力を持つこと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358920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PURPOSE（目的）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人生に意味と方向性を持つこと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5919686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RATIONALITY（理性）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理性と論理に基づいて行動すること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793634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REALISM（現実的であること）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現実的・実用的に考え行動すること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3741999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RESPONSIBILITY（責任）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責任ある決定を行い、実行すること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276460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RISK（リスク）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リスクや挑戦を受け入れること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695337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ROMANCE（恋愛）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情熱的で刺激的な恋愛をすること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930303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SELF-ACCEPTANCE（自己受容）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自分をそのまま受け入れること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9050047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SELF-ESTEEM（自尊心）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自分に自信と誇りを持つこと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2393086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SELF-KNOWLEDGE（自己理解）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自分を深く、正直に理解すること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2822690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SERVICE（奉仕）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 </a:t>
                      </a:r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他人の役に立つこと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09449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SIMPLICITY（簡素）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シンプルな生活を送ること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5657659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SOLITUDE（孤独）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一人きりになれる時間と空間を持つこと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337231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STABILITY（安定）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 </a:t>
                      </a:r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安定した生活を保つこと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28609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TOLERANCE（寛容）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自分と異なる人々を受け入れ尊重すること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3859924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TRADITION（伝統）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 </a:t>
                      </a:r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過去の伝統的な価値観に従うこと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908364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WEALTH（富）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十分なお金を持つこと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1247800"/>
                  </a:ext>
                </a:extLst>
              </a:tr>
              <a:tr h="190674"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WORLD PEACE（世界平和）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80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世界の平和のために行動すること</a:t>
                      </a:r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8410709"/>
                  </a:ext>
                </a:extLst>
              </a:tr>
            </a:tbl>
          </a:graphicData>
        </a:graphic>
      </p:graphicFrame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F43A98D-5DE3-4E22-658F-5DE28E6A3B20}"/>
              </a:ext>
            </a:extLst>
          </p:cNvPr>
          <p:cNvSpPr txBox="1"/>
          <p:nvPr/>
        </p:nvSpPr>
        <p:spPr>
          <a:xfrm>
            <a:off x="10381979" y="1205715"/>
            <a:ext cx="475136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価値観リスト出典：</a:t>
            </a:r>
            <a:r>
              <a:rPr lang="en-US" altLang="ja-JP" sz="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W.R.Miller et al. “Personal values card sort.</a:t>
            </a:r>
            <a:r>
              <a:rPr lang="ja-JP" altLang="en-US" sz="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”</a:t>
            </a:r>
            <a:r>
              <a:rPr lang="en-US" altLang="ja-JP" sz="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University of New Mexico. 2001.</a:t>
            </a:r>
            <a:r>
              <a:rPr lang="ja-JP" altLang="en-US" sz="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kumimoji="1" lang="ja-JP" altLang="en-US" sz="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一部割愛</a:t>
            </a:r>
          </a:p>
        </p:txBody>
      </p:sp>
    </p:spTree>
    <p:extLst>
      <p:ext uri="{BB962C8B-B14F-4D97-AF65-F5344CB8AC3E}">
        <p14:creationId xmlns:p14="http://schemas.microsoft.com/office/powerpoint/2010/main" val="817404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11502</TotalTime>
  <Words>600</Words>
  <Application>Microsoft Office PowerPoint</Application>
  <PresentationFormat>ユーザー設定</PresentationFormat>
  <Paragraphs>159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CL</dc:creator>
  <cp:lastModifiedBy>小池 紗也香</cp:lastModifiedBy>
  <cp:revision>538</cp:revision>
  <cp:lastPrinted>2014-08-11T06:09:43Z</cp:lastPrinted>
  <dcterms:created xsi:type="dcterms:W3CDTF">2014-06-07T02:31:47Z</dcterms:created>
  <dcterms:modified xsi:type="dcterms:W3CDTF">2026-01-30T09:01:37Z</dcterms:modified>
</cp:coreProperties>
</file>