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
  </p:notesMasterIdLst>
  <p:sldIdLst>
    <p:sldId id="264" r:id="rId2"/>
    <p:sldId id="265" r:id="rId3"/>
  </p:sldIdLst>
  <p:sldSz cx="15119350" cy="10691813"/>
  <p:notesSz cx="6735763" cy="9866313"/>
  <p:defaultTextStyle>
    <a:defPPr>
      <a:defRPr lang="ja-JP"/>
    </a:defPPr>
    <a:lvl1pPr marL="0" algn="l" defTabSz="1407810" rtl="0" eaLnBrk="1" latinLnBrk="0" hangingPunct="1">
      <a:defRPr kumimoji="1" sz="2771" kern="1200">
        <a:solidFill>
          <a:schemeClr val="tx1"/>
        </a:solidFill>
        <a:latin typeface="+mn-lt"/>
        <a:ea typeface="+mn-ea"/>
        <a:cs typeface="+mn-cs"/>
      </a:defRPr>
    </a:lvl1pPr>
    <a:lvl2pPr marL="703905" algn="l" defTabSz="1407810" rtl="0" eaLnBrk="1" latinLnBrk="0" hangingPunct="1">
      <a:defRPr kumimoji="1" sz="2771" kern="1200">
        <a:solidFill>
          <a:schemeClr val="tx1"/>
        </a:solidFill>
        <a:latin typeface="+mn-lt"/>
        <a:ea typeface="+mn-ea"/>
        <a:cs typeface="+mn-cs"/>
      </a:defRPr>
    </a:lvl2pPr>
    <a:lvl3pPr marL="1407810" algn="l" defTabSz="1407810" rtl="0" eaLnBrk="1" latinLnBrk="0" hangingPunct="1">
      <a:defRPr kumimoji="1" sz="2771" kern="1200">
        <a:solidFill>
          <a:schemeClr val="tx1"/>
        </a:solidFill>
        <a:latin typeface="+mn-lt"/>
        <a:ea typeface="+mn-ea"/>
        <a:cs typeface="+mn-cs"/>
      </a:defRPr>
    </a:lvl3pPr>
    <a:lvl4pPr marL="2111715" algn="l" defTabSz="1407810" rtl="0" eaLnBrk="1" latinLnBrk="0" hangingPunct="1">
      <a:defRPr kumimoji="1" sz="2771" kern="1200">
        <a:solidFill>
          <a:schemeClr val="tx1"/>
        </a:solidFill>
        <a:latin typeface="+mn-lt"/>
        <a:ea typeface="+mn-ea"/>
        <a:cs typeface="+mn-cs"/>
      </a:defRPr>
    </a:lvl4pPr>
    <a:lvl5pPr marL="2815620" algn="l" defTabSz="1407810" rtl="0" eaLnBrk="1" latinLnBrk="0" hangingPunct="1">
      <a:defRPr kumimoji="1" sz="2771" kern="1200">
        <a:solidFill>
          <a:schemeClr val="tx1"/>
        </a:solidFill>
        <a:latin typeface="+mn-lt"/>
        <a:ea typeface="+mn-ea"/>
        <a:cs typeface="+mn-cs"/>
      </a:defRPr>
    </a:lvl5pPr>
    <a:lvl6pPr marL="3519526" algn="l" defTabSz="1407810" rtl="0" eaLnBrk="1" latinLnBrk="0" hangingPunct="1">
      <a:defRPr kumimoji="1" sz="2771" kern="1200">
        <a:solidFill>
          <a:schemeClr val="tx1"/>
        </a:solidFill>
        <a:latin typeface="+mn-lt"/>
        <a:ea typeface="+mn-ea"/>
        <a:cs typeface="+mn-cs"/>
      </a:defRPr>
    </a:lvl6pPr>
    <a:lvl7pPr marL="4223431" algn="l" defTabSz="1407810" rtl="0" eaLnBrk="1" latinLnBrk="0" hangingPunct="1">
      <a:defRPr kumimoji="1" sz="2771" kern="1200">
        <a:solidFill>
          <a:schemeClr val="tx1"/>
        </a:solidFill>
        <a:latin typeface="+mn-lt"/>
        <a:ea typeface="+mn-ea"/>
        <a:cs typeface="+mn-cs"/>
      </a:defRPr>
    </a:lvl7pPr>
    <a:lvl8pPr marL="4927336" algn="l" defTabSz="1407810" rtl="0" eaLnBrk="1" latinLnBrk="0" hangingPunct="1">
      <a:defRPr kumimoji="1" sz="2771" kern="1200">
        <a:solidFill>
          <a:schemeClr val="tx1"/>
        </a:solidFill>
        <a:latin typeface="+mn-lt"/>
        <a:ea typeface="+mn-ea"/>
        <a:cs typeface="+mn-cs"/>
      </a:defRPr>
    </a:lvl8pPr>
    <a:lvl9pPr marL="5631241" algn="l" defTabSz="1407810" rtl="0" eaLnBrk="1" latinLnBrk="0" hangingPunct="1">
      <a:defRPr kumimoji="1" sz="2771"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8" userDrawn="1">
          <p15:clr>
            <a:srgbClr val="A4A3A4"/>
          </p15:clr>
        </p15:guide>
        <p15:guide id="2" pos="4762" userDrawn="1">
          <p15:clr>
            <a:srgbClr val="A4A3A4"/>
          </p15:clr>
        </p15:guide>
        <p15:guide id="3" pos="4626" userDrawn="1">
          <p15:clr>
            <a:srgbClr val="A4A3A4"/>
          </p15:clr>
        </p15:guide>
        <p15:guide id="4" pos="4898" userDrawn="1">
          <p15:clr>
            <a:srgbClr val="A4A3A4"/>
          </p15:clr>
        </p15:guide>
        <p15:guide id="5" orient="horz" pos="172" userDrawn="1">
          <p15:clr>
            <a:srgbClr val="A4A3A4"/>
          </p15:clr>
        </p15:guide>
        <p15:guide id="6" orient="horz" pos="6542" userDrawn="1">
          <p15:clr>
            <a:srgbClr val="A4A3A4"/>
          </p15:clr>
        </p15:guide>
        <p15:guide id="7" pos="317" userDrawn="1">
          <p15:clr>
            <a:srgbClr val="A4A3A4"/>
          </p15:clr>
        </p15:guide>
        <p15:guide id="8" pos="920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ユーザー" initials="Wユ"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6D00"/>
    <a:srgbClr val="E14408"/>
    <a:srgbClr val="0071BC"/>
    <a:srgbClr val="A6A6A6"/>
    <a:srgbClr val="008CE2"/>
    <a:srgbClr val="F4F6CA"/>
    <a:srgbClr val="F6FBEF"/>
    <a:srgbClr val="EBF6DE"/>
    <a:srgbClr val="8C3E90"/>
    <a:srgbClr val="F796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217" autoAdjust="0"/>
    <p:restoredTop sz="96242" autoAdjust="0"/>
  </p:normalViewPr>
  <p:slideViewPr>
    <p:cSldViewPr>
      <p:cViewPr varScale="1">
        <p:scale>
          <a:sx n="48" d="100"/>
          <a:sy n="48" d="100"/>
        </p:scale>
        <p:origin x="1256" y="32"/>
      </p:cViewPr>
      <p:guideLst>
        <p:guide orient="horz" pos="3368"/>
        <p:guide pos="4762"/>
        <p:guide pos="4626"/>
        <p:guide pos="4898"/>
        <p:guide orient="horz" pos="172"/>
        <p:guide orient="horz" pos="6542"/>
        <p:guide pos="317"/>
        <p:guide pos="920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763" y="0"/>
            <a:ext cx="2919412" cy="493713"/>
          </a:xfrm>
          <a:prstGeom prst="rect">
            <a:avLst/>
          </a:prstGeom>
        </p:spPr>
        <p:txBody>
          <a:bodyPr vert="horz" lIns="91440" tIns="45720" rIns="91440" bIns="45720" rtlCol="0"/>
          <a:lstStyle>
            <a:lvl1pPr algn="r">
              <a:defRPr sz="1200"/>
            </a:lvl1pPr>
          </a:lstStyle>
          <a:p>
            <a:fld id="{48C7F471-0190-44BA-BAA8-5225795E9D46}" type="datetimeFigureOut">
              <a:rPr kumimoji="1" lang="ja-JP" altLang="en-US" smtClean="0"/>
              <a:pPr/>
              <a:t>2026/1/14</a:t>
            </a:fld>
            <a:endParaRPr kumimoji="1" lang="ja-JP" altLang="en-US"/>
          </a:p>
        </p:txBody>
      </p:sp>
      <p:sp>
        <p:nvSpPr>
          <p:cNvPr id="4" name="スライド イメージ プレースホルダー 3"/>
          <p:cNvSpPr>
            <a:spLocks noGrp="1" noRot="1" noChangeAspect="1"/>
          </p:cNvSpPr>
          <p:nvPr>
            <p:ph type="sldImg" idx="2"/>
          </p:nvPr>
        </p:nvSpPr>
        <p:spPr>
          <a:xfrm>
            <a:off x="752475" y="739775"/>
            <a:ext cx="5230813" cy="37004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100" y="4686300"/>
            <a:ext cx="5389563" cy="4440238"/>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013"/>
            <a:ext cx="2919413" cy="49371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763" y="9371013"/>
            <a:ext cx="2919412" cy="493712"/>
          </a:xfrm>
          <a:prstGeom prst="rect">
            <a:avLst/>
          </a:prstGeom>
        </p:spPr>
        <p:txBody>
          <a:bodyPr vert="horz" lIns="91440" tIns="45720" rIns="91440" bIns="45720" rtlCol="0" anchor="b"/>
          <a:lstStyle>
            <a:lvl1pPr algn="r">
              <a:defRPr sz="1200"/>
            </a:lvl1pPr>
          </a:lstStyle>
          <a:p>
            <a:fld id="{D1EF7103-0A88-47E1-9EC6-B0542584ADF9}" type="slidenum">
              <a:rPr kumimoji="1" lang="ja-JP" altLang="en-US" smtClean="0"/>
              <a:pPr/>
              <a:t>‹#›</a:t>
            </a:fld>
            <a:endParaRPr kumimoji="1" lang="ja-JP" altLang="en-US"/>
          </a:p>
        </p:txBody>
      </p:sp>
    </p:spTree>
    <p:extLst>
      <p:ext uri="{BB962C8B-B14F-4D97-AF65-F5344CB8AC3E}">
        <p14:creationId xmlns:p14="http://schemas.microsoft.com/office/powerpoint/2010/main" val="1855418170"/>
      </p:ext>
    </p:extLst>
  </p:cSld>
  <p:clrMap bg1="lt1" tx1="dk1" bg2="lt2" tx2="dk2" accent1="accent1" accent2="accent2" accent3="accent3" accent4="accent4" accent5="accent5" accent6="accent6" hlink="hlink" folHlink="folHlink"/>
  <p:notesStyle>
    <a:lvl1pPr marL="0" algn="l" defTabSz="1407810" rtl="0" eaLnBrk="1" latinLnBrk="0" hangingPunct="1">
      <a:defRPr kumimoji="1" sz="1848" kern="1200">
        <a:solidFill>
          <a:schemeClr val="tx1"/>
        </a:solidFill>
        <a:latin typeface="+mn-lt"/>
        <a:ea typeface="+mn-ea"/>
        <a:cs typeface="+mn-cs"/>
      </a:defRPr>
    </a:lvl1pPr>
    <a:lvl2pPr marL="703905" algn="l" defTabSz="1407810" rtl="0" eaLnBrk="1" latinLnBrk="0" hangingPunct="1">
      <a:defRPr kumimoji="1" sz="1848" kern="1200">
        <a:solidFill>
          <a:schemeClr val="tx1"/>
        </a:solidFill>
        <a:latin typeface="+mn-lt"/>
        <a:ea typeface="+mn-ea"/>
        <a:cs typeface="+mn-cs"/>
      </a:defRPr>
    </a:lvl2pPr>
    <a:lvl3pPr marL="1407810" algn="l" defTabSz="1407810" rtl="0" eaLnBrk="1" latinLnBrk="0" hangingPunct="1">
      <a:defRPr kumimoji="1" sz="1848" kern="1200">
        <a:solidFill>
          <a:schemeClr val="tx1"/>
        </a:solidFill>
        <a:latin typeface="+mn-lt"/>
        <a:ea typeface="+mn-ea"/>
        <a:cs typeface="+mn-cs"/>
      </a:defRPr>
    </a:lvl3pPr>
    <a:lvl4pPr marL="2111715" algn="l" defTabSz="1407810" rtl="0" eaLnBrk="1" latinLnBrk="0" hangingPunct="1">
      <a:defRPr kumimoji="1" sz="1848" kern="1200">
        <a:solidFill>
          <a:schemeClr val="tx1"/>
        </a:solidFill>
        <a:latin typeface="+mn-lt"/>
        <a:ea typeface="+mn-ea"/>
        <a:cs typeface="+mn-cs"/>
      </a:defRPr>
    </a:lvl4pPr>
    <a:lvl5pPr marL="2815620" algn="l" defTabSz="1407810" rtl="0" eaLnBrk="1" latinLnBrk="0" hangingPunct="1">
      <a:defRPr kumimoji="1" sz="1848" kern="1200">
        <a:solidFill>
          <a:schemeClr val="tx1"/>
        </a:solidFill>
        <a:latin typeface="+mn-lt"/>
        <a:ea typeface="+mn-ea"/>
        <a:cs typeface="+mn-cs"/>
      </a:defRPr>
    </a:lvl5pPr>
    <a:lvl6pPr marL="3519526" algn="l" defTabSz="1407810" rtl="0" eaLnBrk="1" latinLnBrk="0" hangingPunct="1">
      <a:defRPr kumimoji="1" sz="1848" kern="1200">
        <a:solidFill>
          <a:schemeClr val="tx1"/>
        </a:solidFill>
        <a:latin typeface="+mn-lt"/>
        <a:ea typeface="+mn-ea"/>
        <a:cs typeface="+mn-cs"/>
      </a:defRPr>
    </a:lvl6pPr>
    <a:lvl7pPr marL="4223431" algn="l" defTabSz="1407810" rtl="0" eaLnBrk="1" latinLnBrk="0" hangingPunct="1">
      <a:defRPr kumimoji="1" sz="1848" kern="1200">
        <a:solidFill>
          <a:schemeClr val="tx1"/>
        </a:solidFill>
        <a:latin typeface="+mn-lt"/>
        <a:ea typeface="+mn-ea"/>
        <a:cs typeface="+mn-cs"/>
      </a:defRPr>
    </a:lvl7pPr>
    <a:lvl8pPr marL="4927336" algn="l" defTabSz="1407810" rtl="0" eaLnBrk="1" latinLnBrk="0" hangingPunct="1">
      <a:defRPr kumimoji="1" sz="1848" kern="1200">
        <a:solidFill>
          <a:schemeClr val="tx1"/>
        </a:solidFill>
        <a:latin typeface="+mn-lt"/>
        <a:ea typeface="+mn-ea"/>
        <a:cs typeface="+mn-cs"/>
      </a:defRPr>
    </a:lvl8pPr>
    <a:lvl9pPr marL="5631241" algn="l" defTabSz="1407810" rtl="0" eaLnBrk="1" latinLnBrk="0" hangingPunct="1">
      <a:defRPr kumimoji="1" sz="1848"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33951" y="3321395"/>
            <a:ext cx="12851448" cy="2291809"/>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2267903" y="6058694"/>
            <a:ext cx="10583545" cy="273235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8B81898E-D584-4248-88E7-DE8A2C5C2073}" type="datetimeFigureOut">
              <a:rPr kumimoji="1" lang="ja-JP" altLang="en-US" smtClean="0"/>
              <a:pPr/>
              <a:t>2026/1/14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259E66F5-1F85-4555-AE68-63ECB0316A93}"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8B81898E-D584-4248-88E7-DE8A2C5C2073}" type="datetimeFigureOut">
              <a:rPr kumimoji="1" lang="ja-JP" altLang="en-US" smtClean="0"/>
              <a:pPr/>
              <a:t>2026/1/14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259E66F5-1F85-4555-AE68-63ECB0316A93}"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221146" y="571717"/>
            <a:ext cx="2551391" cy="12161937"/>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566979" y="571717"/>
            <a:ext cx="7402183" cy="12161937"/>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8B81898E-D584-4248-88E7-DE8A2C5C2073}" type="datetimeFigureOut">
              <a:rPr kumimoji="1" lang="ja-JP" altLang="en-US" smtClean="0"/>
              <a:pPr/>
              <a:t>2026/1/14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259E66F5-1F85-4555-AE68-63ECB0316A93}"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8B81898E-D584-4248-88E7-DE8A2C5C2073}" type="datetimeFigureOut">
              <a:rPr kumimoji="1" lang="ja-JP" altLang="en-US" smtClean="0"/>
              <a:pPr/>
              <a:t>2026/1/14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259E66F5-1F85-4555-AE68-63ECB0316A93}"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1194325" y="6870480"/>
            <a:ext cx="12851448" cy="2123513"/>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1194325" y="4531648"/>
            <a:ext cx="12851448" cy="2338832"/>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8B81898E-D584-4248-88E7-DE8A2C5C2073}" type="datetimeFigureOut">
              <a:rPr kumimoji="1" lang="ja-JP" altLang="en-US" smtClean="0"/>
              <a:pPr/>
              <a:t>2026/1/14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259E66F5-1F85-4555-AE68-63ECB0316A93}"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566979" y="3326343"/>
            <a:ext cx="4976786" cy="940731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5795754" y="3326343"/>
            <a:ext cx="4976786" cy="940731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8B81898E-D584-4248-88E7-DE8A2C5C2073}" type="datetimeFigureOut">
              <a:rPr kumimoji="1" lang="ja-JP" altLang="en-US" smtClean="0"/>
              <a:pPr/>
              <a:t>2026/1/14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259E66F5-1F85-4555-AE68-63ECB0316A93}"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755968" y="428168"/>
            <a:ext cx="13607415" cy="1781969"/>
          </a:xfrm>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755968" y="2393284"/>
            <a:ext cx="6680339" cy="99740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755968" y="3390691"/>
            <a:ext cx="6680339" cy="61601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7680424" y="2393284"/>
            <a:ext cx="6682962" cy="99740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7680424" y="3390691"/>
            <a:ext cx="6682962" cy="61601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8B81898E-D584-4248-88E7-DE8A2C5C2073}" type="datetimeFigureOut">
              <a:rPr kumimoji="1" lang="ja-JP" altLang="en-US" smtClean="0"/>
              <a:pPr/>
              <a:t>2026/1/14</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259E66F5-1F85-4555-AE68-63ECB0316A93}"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8B81898E-D584-4248-88E7-DE8A2C5C2073}" type="datetimeFigureOut">
              <a:rPr kumimoji="1" lang="ja-JP" altLang="en-US" smtClean="0"/>
              <a:pPr/>
              <a:t>2026/1/14</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259E66F5-1F85-4555-AE68-63ECB0316A93}"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8B81898E-D584-4248-88E7-DE8A2C5C2073}" type="datetimeFigureOut">
              <a:rPr kumimoji="1" lang="ja-JP" altLang="en-US" smtClean="0"/>
              <a:pPr/>
              <a:t>2026/1/14</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259E66F5-1F85-4555-AE68-63ECB0316A93}"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755971" y="425693"/>
            <a:ext cx="4974163" cy="1811669"/>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5911248" y="425693"/>
            <a:ext cx="8452138" cy="912516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755971" y="2237362"/>
            <a:ext cx="4974163" cy="731349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8B81898E-D584-4248-88E7-DE8A2C5C2073}" type="datetimeFigureOut">
              <a:rPr kumimoji="1" lang="ja-JP" altLang="en-US" smtClean="0"/>
              <a:pPr/>
              <a:t>2026/1/14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259E66F5-1F85-4555-AE68-63ECB0316A93}"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963498" y="7484270"/>
            <a:ext cx="9071610" cy="883561"/>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2963498" y="955333"/>
            <a:ext cx="9071610" cy="64150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2963498" y="8367831"/>
            <a:ext cx="9071610" cy="125480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8B81898E-D584-4248-88E7-DE8A2C5C2073}" type="datetimeFigureOut">
              <a:rPr kumimoji="1" lang="ja-JP" altLang="en-US" smtClean="0"/>
              <a:pPr/>
              <a:t>2026/1/14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259E66F5-1F85-4555-AE68-63ECB0316A93}"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755968" y="428168"/>
            <a:ext cx="13607415" cy="1781969"/>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755968" y="2494759"/>
            <a:ext cx="13607415" cy="7056102"/>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755968" y="9909728"/>
            <a:ext cx="3527848" cy="569239"/>
          </a:xfrm>
          <a:prstGeom prst="rect">
            <a:avLst/>
          </a:prstGeom>
        </p:spPr>
        <p:txBody>
          <a:bodyPr vert="horz" lIns="91440" tIns="45720" rIns="91440" bIns="45720" rtlCol="0" anchor="ctr"/>
          <a:lstStyle>
            <a:lvl1pPr algn="l">
              <a:defRPr sz="1200">
                <a:solidFill>
                  <a:schemeClr val="tx1">
                    <a:tint val="75000"/>
                  </a:schemeClr>
                </a:solidFill>
              </a:defRPr>
            </a:lvl1pPr>
          </a:lstStyle>
          <a:p>
            <a:fld id="{8B81898E-D584-4248-88E7-DE8A2C5C2073}" type="datetimeFigureOut">
              <a:rPr kumimoji="1" lang="ja-JP" altLang="en-US" smtClean="0"/>
              <a:pPr/>
              <a:t>2026/1/14</a:t>
            </a:fld>
            <a:endParaRPr kumimoji="1" lang="ja-JP" altLang="en-US"/>
          </a:p>
        </p:txBody>
      </p:sp>
      <p:sp>
        <p:nvSpPr>
          <p:cNvPr id="5" name="フッター プレースホルダ 4"/>
          <p:cNvSpPr>
            <a:spLocks noGrp="1"/>
          </p:cNvSpPr>
          <p:nvPr>
            <p:ph type="ftr" sz="quarter" idx="3"/>
          </p:nvPr>
        </p:nvSpPr>
        <p:spPr>
          <a:xfrm>
            <a:off x="5165778" y="9909728"/>
            <a:ext cx="4787794" cy="56923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10835534" y="9909728"/>
            <a:ext cx="3527848" cy="569239"/>
          </a:xfrm>
          <a:prstGeom prst="rect">
            <a:avLst/>
          </a:prstGeom>
        </p:spPr>
        <p:txBody>
          <a:bodyPr vert="horz" lIns="91440" tIns="45720" rIns="91440" bIns="45720" rtlCol="0" anchor="ctr"/>
          <a:lstStyle>
            <a:lvl1pPr algn="r">
              <a:defRPr sz="1200">
                <a:solidFill>
                  <a:schemeClr val="tx1">
                    <a:tint val="75000"/>
                  </a:schemeClr>
                </a:solidFill>
              </a:defRPr>
            </a:lvl1pPr>
          </a:lstStyle>
          <a:p>
            <a:fld id="{259E66F5-1F85-4555-AE68-63ECB0316A93}"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3C20A-B0CF-F55E-B825-8A6BC87A0B46}"/>
            </a:ext>
          </a:extLst>
        </p:cNvPr>
        <p:cNvGrpSpPr/>
        <p:nvPr/>
      </p:nvGrpSpPr>
      <p:grpSpPr>
        <a:xfrm>
          <a:off x="0" y="0"/>
          <a:ext cx="0" cy="0"/>
          <a:chOff x="0" y="0"/>
          <a:chExt cx="0" cy="0"/>
        </a:xfrm>
      </p:grpSpPr>
      <p:sp>
        <p:nvSpPr>
          <p:cNvPr id="19" name="正方形/長方形 18">
            <a:extLst>
              <a:ext uri="{FF2B5EF4-FFF2-40B4-BE49-F238E27FC236}">
                <a16:creationId xmlns:a16="http://schemas.microsoft.com/office/drawing/2014/main" id="{F2B6FDFF-4C2F-3595-4F01-FE670AE737E9}"/>
              </a:ext>
            </a:extLst>
          </p:cNvPr>
          <p:cNvSpPr/>
          <p:nvPr/>
        </p:nvSpPr>
        <p:spPr>
          <a:xfrm>
            <a:off x="606875" y="1064049"/>
            <a:ext cx="14081592" cy="50437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86969228-3DD4-0D66-6C2C-FCC9F485BA50}"/>
              </a:ext>
            </a:extLst>
          </p:cNvPr>
          <p:cNvSpPr/>
          <p:nvPr/>
        </p:nvSpPr>
        <p:spPr>
          <a:xfrm>
            <a:off x="503533" y="277758"/>
            <a:ext cx="14615816" cy="492903"/>
          </a:xfrm>
          <a:prstGeom prst="rect">
            <a:avLst/>
          </a:prstGeom>
          <a:gradFill>
            <a:gsLst>
              <a:gs pos="50000">
                <a:schemeClr val="accent6">
                  <a:lumMod val="20000"/>
                  <a:lumOff val="80000"/>
                </a:scheme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テキスト ボックス 47">
            <a:extLst>
              <a:ext uri="{FF2B5EF4-FFF2-40B4-BE49-F238E27FC236}">
                <a16:creationId xmlns:a16="http://schemas.microsoft.com/office/drawing/2014/main" id="{345F4C02-B447-8D35-1397-B7E6D0FFAACB}"/>
              </a:ext>
            </a:extLst>
          </p:cNvPr>
          <p:cNvSpPr txBox="1"/>
          <p:nvPr/>
        </p:nvSpPr>
        <p:spPr bwMode="black">
          <a:xfrm>
            <a:off x="10114355" y="211856"/>
            <a:ext cx="4708166" cy="577081"/>
          </a:xfrm>
          <a:prstGeom prst="rect">
            <a:avLst/>
          </a:prstGeom>
          <a:noFill/>
          <a:ln>
            <a:noFill/>
          </a:ln>
        </p:spPr>
        <p:txBody>
          <a:bodyPr wrap="square" rtlCol="0" anchor="ctr">
            <a:noAutofit/>
          </a:bodyPr>
          <a:lstStyle/>
          <a:p>
            <a:pPr>
              <a:lnSpc>
                <a:spcPct val="200000"/>
              </a:lnSpc>
            </a:pPr>
            <a:r>
              <a:rPr lang="ja-JP" altLang="en-US" sz="1000" b="1" dirty="0">
                <a:latin typeface="メイリオ" panose="020B0604030504040204" pitchFamily="50" charset="-128"/>
                <a:ea typeface="メイリオ" panose="020B0604030504040204" pitchFamily="50" charset="-128"/>
              </a:rPr>
              <a:t>１年　　　組　　　番   　氏名：</a:t>
            </a:r>
            <a:endParaRPr lang="en-US" altLang="ja-JP" sz="1000" b="1" dirty="0">
              <a:latin typeface="メイリオ" panose="020B0604030504040204" pitchFamily="50" charset="-128"/>
              <a:ea typeface="メイリオ" panose="020B0604030504040204" pitchFamily="50" charset="-128"/>
            </a:endParaRPr>
          </a:p>
        </p:txBody>
      </p:sp>
      <p:sp>
        <p:nvSpPr>
          <p:cNvPr id="143" name="テキスト ボックス 142">
            <a:extLst>
              <a:ext uri="{FF2B5EF4-FFF2-40B4-BE49-F238E27FC236}">
                <a16:creationId xmlns:a16="http://schemas.microsoft.com/office/drawing/2014/main" id="{7399BC9B-4A55-C7E4-D976-0A8130A99640}"/>
              </a:ext>
            </a:extLst>
          </p:cNvPr>
          <p:cNvSpPr txBox="1"/>
          <p:nvPr/>
        </p:nvSpPr>
        <p:spPr>
          <a:xfrm>
            <a:off x="2858399" y="369709"/>
            <a:ext cx="6596678" cy="400110"/>
          </a:xfrm>
          <a:prstGeom prst="rect">
            <a:avLst/>
          </a:prstGeom>
          <a:noFill/>
        </p:spPr>
        <p:txBody>
          <a:bodyPr wrap="none" rtlCol="0">
            <a:spAutoFit/>
          </a:bodyPr>
          <a:lstStyle/>
          <a:p>
            <a:r>
              <a:rPr lang="ja-JP" altLang="en-US" sz="2000" b="1" dirty="0">
                <a:latin typeface="メイリオ" panose="020B0604030504040204" pitchFamily="50" charset="-128"/>
                <a:ea typeface="メイリオ" panose="020B0604030504040204" pitchFamily="50" charset="-128"/>
              </a:rPr>
              <a:t>「現在」を起点に、自分が「</a:t>
            </a:r>
            <a:r>
              <a:rPr lang="ja-JP" altLang="en-US" sz="2000" b="1" u="sng" dirty="0">
                <a:latin typeface="メイリオ" panose="020B0604030504040204" pitchFamily="50" charset="-128"/>
                <a:ea typeface="メイリオ" panose="020B0604030504040204" pitchFamily="50" charset="-128"/>
              </a:rPr>
              <a:t>どうありたいか</a:t>
            </a:r>
            <a:r>
              <a:rPr lang="ja-JP" altLang="en-US" sz="2000" b="1" dirty="0">
                <a:latin typeface="メイリオ" panose="020B0604030504040204" pitchFamily="50" charset="-128"/>
                <a:ea typeface="メイリオ" panose="020B0604030504040204" pitchFamily="50" charset="-128"/>
              </a:rPr>
              <a:t>」を考える</a:t>
            </a:r>
          </a:p>
        </p:txBody>
      </p:sp>
      <p:sp>
        <p:nvSpPr>
          <p:cNvPr id="8" name="正方形/長方形 7">
            <a:extLst>
              <a:ext uri="{FF2B5EF4-FFF2-40B4-BE49-F238E27FC236}">
                <a16:creationId xmlns:a16="http://schemas.microsoft.com/office/drawing/2014/main" id="{566BC5C6-83A0-2D18-A99D-CCBE2A0BAD4A}"/>
              </a:ext>
            </a:extLst>
          </p:cNvPr>
          <p:cNvSpPr/>
          <p:nvPr/>
        </p:nvSpPr>
        <p:spPr>
          <a:xfrm>
            <a:off x="620608" y="366879"/>
            <a:ext cx="2237792" cy="30387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r>
              <a:rPr kumimoji="1" lang="ja-JP" altLang="en-US" sz="1400" b="1" dirty="0">
                <a:latin typeface="メイリオ" panose="020B0604030504040204" pitchFamily="50" charset="-128"/>
                <a:ea typeface="メイリオ" panose="020B0604030504040204" pitchFamily="50" charset="-128"/>
              </a:rPr>
              <a:t>キャリアオーナーシップ</a:t>
            </a:r>
          </a:p>
        </p:txBody>
      </p:sp>
      <p:sp>
        <p:nvSpPr>
          <p:cNvPr id="15" name="テキスト ボックス 14">
            <a:extLst>
              <a:ext uri="{FF2B5EF4-FFF2-40B4-BE49-F238E27FC236}">
                <a16:creationId xmlns:a16="http://schemas.microsoft.com/office/drawing/2014/main" id="{68927E50-330E-A703-B2F5-C2AB3B42D39A}"/>
              </a:ext>
            </a:extLst>
          </p:cNvPr>
          <p:cNvSpPr txBox="1"/>
          <p:nvPr/>
        </p:nvSpPr>
        <p:spPr>
          <a:xfrm>
            <a:off x="1290177" y="719164"/>
            <a:ext cx="13829172" cy="388568"/>
          </a:xfrm>
          <a:prstGeom prst="rect">
            <a:avLst/>
          </a:prstGeom>
        </p:spPr>
        <p:txBody>
          <a:bodyPr wrap="square">
            <a:spAutoFit/>
          </a:bodyPr>
          <a:lstStyle/>
          <a:p>
            <a:pPr rtl="0">
              <a:lnSpc>
                <a:spcPct val="150000"/>
              </a:lnSpc>
              <a:buNone/>
            </a:pPr>
            <a:r>
              <a:rPr lang="ja-JP" altLang="en-US" sz="1400" dirty="0">
                <a:latin typeface="メイリオ" panose="020B0604030504040204" pitchFamily="50" charset="-128"/>
                <a:ea typeface="メイリオ" panose="020B0604030504040204" pitchFamily="50" charset="-128"/>
              </a:rPr>
              <a:t>本</a:t>
            </a:r>
            <a:r>
              <a:rPr lang="ja-JP" altLang="en-US" sz="1400" dirty="0">
                <a:effectLst/>
                <a:latin typeface="メイリオ" panose="020B0604030504040204" pitchFamily="50" charset="-128"/>
                <a:ea typeface="メイリオ" panose="020B0604030504040204" pitchFamily="50" charset="-128"/>
              </a:rPr>
              <a:t>コースの目標：自己分析や他者との交流を通じ、これからのキャリア（公務員としてのキャリアを含む）を自ら創るために必要な「見方・考え方」を習得する</a:t>
            </a:r>
            <a:endParaRPr lang="en-US" altLang="ja-JP" sz="1400" dirty="0">
              <a:effectLst/>
              <a:latin typeface="メイリオ" panose="020B0604030504040204" pitchFamily="50" charset="-128"/>
              <a:ea typeface="メイリオ" panose="020B0604030504040204" pitchFamily="50" charset="-128"/>
            </a:endParaRPr>
          </a:p>
        </p:txBody>
      </p:sp>
      <p:pic>
        <p:nvPicPr>
          <p:cNvPr id="16" name="グラフィックス 15" descr="クリップボード 単色塗りつぶし">
            <a:extLst>
              <a:ext uri="{FF2B5EF4-FFF2-40B4-BE49-F238E27FC236}">
                <a16:creationId xmlns:a16="http://schemas.microsoft.com/office/drawing/2014/main" id="{A0C23CDF-A3B2-BF45-3916-F29C82FFD48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7274" y="1045723"/>
            <a:ext cx="492903" cy="492903"/>
          </a:xfrm>
          <a:prstGeom prst="rect">
            <a:avLst/>
          </a:prstGeom>
        </p:spPr>
      </p:pic>
      <p:sp>
        <p:nvSpPr>
          <p:cNvPr id="17" name="テキスト ボックス 16">
            <a:extLst>
              <a:ext uri="{FF2B5EF4-FFF2-40B4-BE49-F238E27FC236}">
                <a16:creationId xmlns:a16="http://schemas.microsoft.com/office/drawing/2014/main" id="{121488F5-39A1-BCE8-BE3D-784D1F3F3DA1}"/>
              </a:ext>
            </a:extLst>
          </p:cNvPr>
          <p:cNvSpPr txBox="1"/>
          <p:nvPr/>
        </p:nvSpPr>
        <p:spPr>
          <a:xfrm>
            <a:off x="1291734" y="1122686"/>
            <a:ext cx="13396733" cy="388568"/>
          </a:xfrm>
          <a:prstGeom prst="rect">
            <a:avLst/>
          </a:prstGeom>
        </p:spPr>
        <p:txBody>
          <a:bodyPr wrap="square">
            <a:spAutoFit/>
          </a:bodyPr>
          <a:lstStyle/>
          <a:p>
            <a:pPr rtl="0">
              <a:lnSpc>
                <a:spcPct val="150000"/>
              </a:lnSpc>
              <a:buNone/>
            </a:pPr>
            <a:r>
              <a:rPr lang="ja-JP" altLang="en-US" sz="1400" b="1" i="1" dirty="0">
                <a:effectLst/>
                <a:latin typeface="メイリオ" panose="020B0604030504040204" pitchFamily="50" charset="-128"/>
                <a:ea typeface="メイリオ" panose="020B0604030504040204" pitchFamily="50" charset="-128"/>
              </a:rPr>
              <a:t>これは「あなたのキャリア」のための「ポートフォリオ」です。コースを通し考えたことをここに残し、自分の進路・就職・生活を考えるために使いましょう。</a:t>
            </a:r>
            <a:endParaRPr lang="en-US" altLang="ja-JP" sz="1400" b="1" i="1" dirty="0">
              <a:effectLst/>
              <a:latin typeface="メイリオ" panose="020B0604030504040204" pitchFamily="50" charset="-128"/>
              <a:ea typeface="メイリオ" panose="020B0604030504040204" pitchFamily="50" charset="-128"/>
            </a:endParaRPr>
          </a:p>
        </p:txBody>
      </p:sp>
      <p:sp>
        <p:nvSpPr>
          <p:cNvPr id="24" name="正方形/長方形 23">
            <a:extLst>
              <a:ext uri="{FF2B5EF4-FFF2-40B4-BE49-F238E27FC236}">
                <a16:creationId xmlns:a16="http://schemas.microsoft.com/office/drawing/2014/main" id="{B7382477-FA3B-779B-DE46-7BBC33F73154}"/>
              </a:ext>
            </a:extLst>
          </p:cNvPr>
          <p:cNvSpPr/>
          <p:nvPr/>
        </p:nvSpPr>
        <p:spPr>
          <a:xfrm>
            <a:off x="606876" y="1628284"/>
            <a:ext cx="6329818" cy="3820854"/>
          </a:xfrm>
          <a:prstGeom prst="rect">
            <a:avLst/>
          </a:prstGeom>
          <a:solidFill>
            <a:schemeClr val="bg1"/>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596F8B42-1042-6249-2107-716915D2901C}"/>
              </a:ext>
            </a:extLst>
          </p:cNvPr>
          <p:cNvSpPr/>
          <p:nvPr/>
        </p:nvSpPr>
        <p:spPr>
          <a:xfrm>
            <a:off x="601654" y="5564296"/>
            <a:ext cx="6329818" cy="3820854"/>
          </a:xfrm>
          <a:prstGeom prst="rect">
            <a:avLst/>
          </a:prstGeom>
          <a:solidFill>
            <a:schemeClr val="bg1"/>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6265EF5E-B761-79B1-F2FA-0463ABF418F5}"/>
              </a:ext>
            </a:extLst>
          </p:cNvPr>
          <p:cNvSpPr/>
          <p:nvPr/>
        </p:nvSpPr>
        <p:spPr>
          <a:xfrm>
            <a:off x="8321756" y="1612469"/>
            <a:ext cx="6329818" cy="3820854"/>
          </a:xfrm>
          <a:prstGeom prst="rect">
            <a:avLst/>
          </a:prstGeom>
          <a:solidFill>
            <a:schemeClr val="bg1"/>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1323CD69-2310-E565-11A1-24AFBB4449F2}"/>
              </a:ext>
            </a:extLst>
          </p:cNvPr>
          <p:cNvSpPr/>
          <p:nvPr/>
        </p:nvSpPr>
        <p:spPr>
          <a:xfrm>
            <a:off x="8316534" y="5548481"/>
            <a:ext cx="6329818" cy="3820854"/>
          </a:xfrm>
          <a:prstGeom prst="rect">
            <a:avLst/>
          </a:prstGeom>
          <a:solidFill>
            <a:schemeClr val="bg1"/>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楕円 22">
            <a:extLst>
              <a:ext uri="{FF2B5EF4-FFF2-40B4-BE49-F238E27FC236}">
                <a16:creationId xmlns:a16="http://schemas.microsoft.com/office/drawing/2014/main" id="{C37A3E10-44EA-B428-C182-E0A7EB346048}"/>
              </a:ext>
            </a:extLst>
          </p:cNvPr>
          <p:cNvSpPr/>
          <p:nvPr/>
        </p:nvSpPr>
        <p:spPr>
          <a:xfrm>
            <a:off x="4869640" y="3243873"/>
            <a:ext cx="5498282" cy="5544616"/>
          </a:xfrm>
          <a:prstGeom prst="ellipse">
            <a:avLst/>
          </a:prstGeom>
          <a:solidFill>
            <a:schemeClr val="bg1"/>
          </a:solidFill>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8" name="テキスト ボックス 27">
            <a:extLst>
              <a:ext uri="{FF2B5EF4-FFF2-40B4-BE49-F238E27FC236}">
                <a16:creationId xmlns:a16="http://schemas.microsoft.com/office/drawing/2014/main" id="{6C52A241-E456-4B95-1791-310293BD91BF}"/>
              </a:ext>
            </a:extLst>
          </p:cNvPr>
          <p:cNvSpPr txBox="1"/>
          <p:nvPr/>
        </p:nvSpPr>
        <p:spPr>
          <a:xfrm>
            <a:off x="6130818" y="3195485"/>
            <a:ext cx="2948243" cy="338554"/>
          </a:xfrm>
          <a:prstGeom prst="rect">
            <a:avLst/>
          </a:prstGeom>
          <a:solidFill>
            <a:srgbClr val="ED6D00"/>
          </a:solidFill>
        </p:spPr>
        <p:txBody>
          <a:bodyPr wrap="none" rtlCol="0">
            <a:spAutoFit/>
          </a:bodyPr>
          <a:lstStyle/>
          <a:p>
            <a:r>
              <a:rPr lang="ja-JP" altLang="en-US" sz="1600" b="1" dirty="0">
                <a:solidFill>
                  <a:schemeClr val="bg1"/>
                </a:solidFill>
                <a:latin typeface="メイリオ" panose="020B0604030504040204" pitchFamily="50" charset="-128"/>
                <a:ea typeface="メイリオ" panose="020B0604030504040204" pitchFamily="50" charset="-128"/>
              </a:rPr>
              <a:t>今のあなたの</a:t>
            </a:r>
            <a:r>
              <a:rPr lang="en-US" altLang="ja-JP" sz="1600" b="1" dirty="0">
                <a:solidFill>
                  <a:schemeClr val="bg1"/>
                </a:solidFill>
                <a:latin typeface="メイリオ" panose="020B0604030504040204" pitchFamily="50" charset="-128"/>
                <a:ea typeface="メイリオ" panose="020B0604030504040204" pitchFamily="50" charset="-128"/>
              </a:rPr>
              <a:t>Will-Can-Must</a:t>
            </a:r>
            <a:endParaRPr lang="ja-JP" altLang="en-US" sz="1600" b="1" dirty="0">
              <a:solidFill>
                <a:schemeClr val="bg1"/>
              </a:solidFill>
              <a:latin typeface="メイリオ" panose="020B0604030504040204" pitchFamily="50" charset="-128"/>
              <a:ea typeface="メイリオ" panose="020B0604030504040204" pitchFamily="50" charset="-128"/>
            </a:endParaRPr>
          </a:p>
        </p:txBody>
      </p:sp>
      <p:pic>
        <p:nvPicPr>
          <p:cNvPr id="31" name="Picture 2" descr="上半身の人">
            <a:extLst>
              <a:ext uri="{FF2B5EF4-FFF2-40B4-BE49-F238E27FC236}">
                <a16:creationId xmlns:a16="http://schemas.microsoft.com/office/drawing/2014/main" id="{1007365C-4DF0-0F68-DB6A-6A2A9D902E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8453" y="5345906"/>
            <a:ext cx="1048626" cy="1048626"/>
          </a:xfrm>
          <a:prstGeom prst="rect">
            <a:avLst/>
          </a:prstGeom>
          <a:solidFill>
            <a:schemeClr val="bg1">
              <a:alpha val="99000"/>
            </a:schemeClr>
          </a:solidFill>
        </p:spPr>
      </p:pic>
      <p:sp>
        <p:nvSpPr>
          <p:cNvPr id="32" name="テキスト ボックス 31">
            <a:extLst>
              <a:ext uri="{FF2B5EF4-FFF2-40B4-BE49-F238E27FC236}">
                <a16:creationId xmlns:a16="http://schemas.microsoft.com/office/drawing/2014/main" id="{3A80BADF-1522-8266-B0DB-D24383E33650}"/>
              </a:ext>
            </a:extLst>
          </p:cNvPr>
          <p:cNvSpPr txBox="1"/>
          <p:nvPr/>
        </p:nvSpPr>
        <p:spPr>
          <a:xfrm>
            <a:off x="707454" y="1692531"/>
            <a:ext cx="3262432" cy="338554"/>
          </a:xfrm>
          <a:prstGeom prst="rect">
            <a:avLst/>
          </a:prstGeom>
          <a:solidFill>
            <a:srgbClr val="ED6D00"/>
          </a:solidFill>
        </p:spPr>
        <p:txBody>
          <a:bodyPr wrap="none" rtlCol="0">
            <a:spAutoFit/>
          </a:bodyPr>
          <a:lstStyle/>
          <a:p>
            <a:r>
              <a:rPr lang="ja-JP" altLang="en-US" sz="1600" b="1" dirty="0">
                <a:solidFill>
                  <a:schemeClr val="bg1"/>
                </a:solidFill>
                <a:latin typeface="メイリオ" panose="020B0604030504040204" pitchFamily="50" charset="-128"/>
                <a:ea typeface="メイリオ" panose="020B0604030504040204" pitchFamily="50" charset="-128"/>
              </a:rPr>
              <a:t>授業２価値観ワークからの気づき</a:t>
            </a:r>
          </a:p>
        </p:txBody>
      </p:sp>
      <p:sp>
        <p:nvSpPr>
          <p:cNvPr id="33" name="テキスト ボックス 32">
            <a:extLst>
              <a:ext uri="{FF2B5EF4-FFF2-40B4-BE49-F238E27FC236}">
                <a16:creationId xmlns:a16="http://schemas.microsoft.com/office/drawing/2014/main" id="{366430B4-6843-991F-B022-1B1BEBBA0BF6}"/>
              </a:ext>
            </a:extLst>
          </p:cNvPr>
          <p:cNvSpPr txBox="1"/>
          <p:nvPr/>
        </p:nvSpPr>
        <p:spPr>
          <a:xfrm>
            <a:off x="10464611" y="1642476"/>
            <a:ext cx="4020652" cy="338554"/>
          </a:xfrm>
          <a:prstGeom prst="rect">
            <a:avLst/>
          </a:prstGeom>
          <a:solidFill>
            <a:srgbClr val="ED6D00"/>
          </a:solidFill>
        </p:spPr>
        <p:txBody>
          <a:bodyPr wrap="none" rtlCol="0">
            <a:spAutoFit/>
          </a:bodyPr>
          <a:lstStyle/>
          <a:p>
            <a:r>
              <a:rPr lang="ja-JP" altLang="en-US" sz="1600" b="1" dirty="0">
                <a:solidFill>
                  <a:schemeClr val="bg1"/>
                </a:solidFill>
                <a:latin typeface="メイリオ" panose="020B0604030504040204" pitchFamily="50" charset="-128"/>
                <a:ea typeface="メイリオ" panose="020B0604030504040204" pitchFamily="50" charset="-128"/>
              </a:rPr>
              <a:t>授業</a:t>
            </a:r>
            <a:r>
              <a:rPr lang="en-US" altLang="ja-JP" sz="1600" b="1" dirty="0">
                <a:solidFill>
                  <a:schemeClr val="bg1"/>
                </a:solidFill>
                <a:latin typeface="メイリオ" panose="020B0604030504040204" pitchFamily="50" charset="-128"/>
                <a:ea typeface="メイリオ" panose="020B0604030504040204" pitchFamily="50" charset="-128"/>
              </a:rPr>
              <a:t>5</a:t>
            </a:r>
            <a:r>
              <a:rPr lang="ja-JP" altLang="en-US" sz="1600" b="1" dirty="0">
                <a:solidFill>
                  <a:schemeClr val="bg1"/>
                </a:solidFill>
                <a:latin typeface="メイリオ" panose="020B0604030504040204" pitchFamily="50" charset="-128"/>
                <a:ea typeface="メイリオ" panose="020B0604030504040204" pitchFamily="50" charset="-128"/>
              </a:rPr>
              <a:t>・</a:t>
            </a:r>
            <a:r>
              <a:rPr lang="en-US" altLang="ja-JP" sz="1600" b="1" dirty="0">
                <a:solidFill>
                  <a:schemeClr val="bg1"/>
                </a:solidFill>
                <a:latin typeface="メイリオ" panose="020B0604030504040204" pitchFamily="50" charset="-128"/>
                <a:ea typeface="メイリオ" panose="020B0604030504040204" pitchFamily="50" charset="-128"/>
              </a:rPr>
              <a:t>9 </a:t>
            </a:r>
            <a:r>
              <a:rPr lang="ja-JP" altLang="en-US" sz="1600" b="1" dirty="0">
                <a:solidFill>
                  <a:schemeClr val="bg1"/>
                </a:solidFill>
                <a:latin typeface="メイリオ" panose="020B0604030504040204" pitchFamily="50" charset="-128"/>
                <a:ea typeface="メイリオ" panose="020B0604030504040204" pitchFamily="50" charset="-128"/>
              </a:rPr>
              <a:t>先輩インタビューからの気づき</a:t>
            </a:r>
          </a:p>
        </p:txBody>
      </p:sp>
      <p:sp>
        <p:nvSpPr>
          <p:cNvPr id="34" name="テキスト ボックス 33">
            <a:extLst>
              <a:ext uri="{FF2B5EF4-FFF2-40B4-BE49-F238E27FC236}">
                <a16:creationId xmlns:a16="http://schemas.microsoft.com/office/drawing/2014/main" id="{27E5EC4A-163B-C02B-AEFB-4D64591C829C}"/>
              </a:ext>
            </a:extLst>
          </p:cNvPr>
          <p:cNvSpPr txBox="1"/>
          <p:nvPr/>
        </p:nvSpPr>
        <p:spPr>
          <a:xfrm>
            <a:off x="11420001" y="8951586"/>
            <a:ext cx="3130985" cy="338554"/>
          </a:xfrm>
          <a:prstGeom prst="rect">
            <a:avLst/>
          </a:prstGeom>
          <a:solidFill>
            <a:srgbClr val="ED6D00"/>
          </a:solidFill>
        </p:spPr>
        <p:txBody>
          <a:bodyPr wrap="none" rtlCol="0">
            <a:spAutoFit/>
          </a:bodyPr>
          <a:lstStyle/>
          <a:p>
            <a:r>
              <a:rPr lang="ja-JP" altLang="en-US" sz="1600" b="1" dirty="0">
                <a:solidFill>
                  <a:schemeClr val="bg1"/>
                </a:solidFill>
                <a:latin typeface="メイリオ" panose="020B0604030504040204" pitchFamily="50" charset="-128"/>
                <a:ea typeface="メイリオ" panose="020B0604030504040204" pitchFamily="50" charset="-128"/>
              </a:rPr>
              <a:t>授業</a:t>
            </a:r>
            <a:r>
              <a:rPr lang="en-US" altLang="ja-JP" sz="1600" b="1" dirty="0">
                <a:solidFill>
                  <a:schemeClr val="bg1"/>
                </a:solidFill>
                <a:latin typeface="メイリオ" panose="020B0604030504040204" pitchFamily="50" charset="-128"/>
                <a:ea typeface="メイリオ" panose="020B0604030504040204" pitchFamily="50" charset="-128"/>
              </a:rPr>
              <a:t>6</a:t>
            </a:r>
            <a:r>
              <a:rPr lang="ja-JP" altLang="en-US" sz="1600" b="1" dirty="0">
                <a:solidFill>
                  <a:schemeClr val="bg1"/>
                </a:solidFill>
                <a:latin typeface="メイリオ" panose="020B0604030504040204" pitchFamily="50" charset="-128"/>
                <a:ea typeface="メイリオ" panose="020B0604030504040204" pitchFamily="50" charset="-128"/>
              </a:rPr>
              <a:t>・</a:t>
            </a:r>
            <a:r>
              <a:rPr lang="en-US" altLang="ja-JP" sz="1600" b="1" dirty="0">
                <a:solidFill>
                  <a:schemeClr val="bg1"/>
                </a:solidFill>
                <a:latin typeface="メイリオ" panose="020B0604030504040204" pitchFamily="50" charset="-128"/>
                <a:ea typeface="メイリオ" panose="020B0604030504040204" pitchFamily="50" charset="-128"/>
              </a:rPr>
              <a:t>7</a:t>
            </a:r>
            <a:r>
              <a:rPr lang="ja-JP" altLang="en-US" sz="1600" b="1" dirty="0">
                <a:solidFill>
                  <a:schemeClr val="bg1"/>
                </a:solidFill>
                <a:latin typeface="メイリオ" panose="020B0604030504040204" pitchFamily="50" charset="-128"/>
                <a:ea typeface="メイリオ" panose="020B0604030504040204" pitchFamily="50" charset="-128"/>
              </a:rPr>
              <a:t>　自分と仕事の接点　</a:t>
            </a:r>
          </a:p>
        </p:txBody>
      </p:sp>
      <p:sp>
        <p:nvSpPr>
          <p:cNvPr id="35" name="テキスト ボックス 34">
            <a:extLst>
              <a:ext uri="{FF2B5EF4-FFF2-40B4-BE49-F238E27FC236}">
                <a16:creationId xmlns:a16="http://schemas.microsoft.com/office/drawing/2014/main" id="{C7F24D55-9E3F-70E8-57CB-0766FA8E6C19}"/>
              </a:ext>
            </a:extLst>
          </p:cNvPr>
          <p:cNvSpPr txBox="1"/>
          <p:nvPr/>
        </p:nvSpPr>
        <p:spPr>
          <a:xfrm>
            <a:off x="707454" y="8951586"/>
            <a:ext cx="5519460" cy="338554"/>
          </a:xfrm>
          <a:prstGeom prst="rect">
            <a:avLst/>
          </a:prstGeom>
          <a:solidFill>
            <a:srgbClr val="ED6D00"/>
          </a:solidFill>
        </p:spPr>
        <p:txBody>
          <a:bodyPr wrap="none" rtlCol="0">
            <a:spAutoFit/>
          </a:bodyPr>
          <a:lstStyle/>
          <a:p>
            <a:r>
              <a:rPr lang="ja-JP" altLang="en-US" sz="1600" b="1" dirty="0">
                <a:solidFill>
                  <a:schemeClr val="bg1"/>
                </a:solidFill>
                <a:latin typeface="メイリオ" panose="020B0604030504040204" pitchFamily="50" charset="-128"/>
                <a:ea typeface="メイリオ" panose="020B0604030504040204" pitchFamily="50" charset="-128"/>
              </a:rPr>
              <a:t>授業３・４　公務員の仕事に関するリサーチからの気づき</a:t>
            </a:r>
          </a:p>
        </p:txBody>
      </p:sp>
      <p:sp>
        <p:nvSpPr>
          <p:cNvPr id="37" name="正方形/長方形 36">
            <a:extLst>
              <a:ext uri="{FF2B5EF4-FFF2-40B4-BE49-F238E27FC236}">
                <a16:creationId xmlns:a16="http://schemas.microsoft.com/office/drawing/2014/main" id="{3F66C49C-FDE4-18AC-22E0-FF1E89478A36}"/>
              </a:ext>
            </a:extLst>
          </p:cNvPr>
          <p:cNvSpPr/>
          <p:nvPr/>
        </p:nvSpPr>
        <p:spPr>
          <a:xfrm>
            <a:off x="603313" y="9622094"/>
            <a:ext cx="14088715" cy="933806"/>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二等辺三角形 35">
            <a:extLst>
              <a:ext uri="{FF2B5EF4-FFF2-40B4-BE49-F238E27FC236}">
                <a16:creationId xmlns:a16="http://schemas.microsoft.com/office/drawing/2014/main" id="{65606FAE-825E-A2B3-E114-5142F389C736}"/>
              </a:ext>
            </a:extLst>
          </p:cNvPr>
          <p:cNvSpPr/>
          <p:nvPr/>
        </p:nvSpPr>
        <p:spPr>
          <a:xfrm rot="10800000">
            <a:off x="6982043" y="9286573"/>
            <a:ext cx="1283919" cy="373961"/>
          </a:xfrm>
          <a:prstGeom prst="triangle">
            <a:avLst/>
          </a:prstGeom>
          <a:solidFill>
            <a:srgbClr val="ED6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ボックス 38">
            <a:extLst>
              <a:ext uri="{FF2B5EF4-FFF2-40B4-BE49-F238E27FC236}">
                <a16:creationId xmlns:a16="http://schemas.microsoft.com/office/drawing/2014/main" id="{D0A191F0-91F9-399B-6E21-BB6EF0FF5338}"/>
              </a:ext>
            </a:extLst>
          </p:cNvPr>
          <p:cNvSpPr txBox="1"/>
          <p:nvPr/>
        </p:nvSpPr>
        <p:spPr>
          <a:xfrm>
            <a:off x="672737" y="9665794"/>
            <a:ext cx="6890022" cy="307777"/>
          </a:xfrm>
          <a:prstGeom prst="rect">
            <a:avLst/>
          </a:prstGeom>
        </p:spPr>
        <p:txBody>
          <a:bodyPr wrap="square">
            <a:spAutoFit/>
          </a:bodyPr>
          <a:lstStyle/>
          <a:p>
            <a:pPr rtl="0">
              <a:buNone/>
            </a:pPr>
            <a:r>
              <a:rPr lang="ja-JP" altLang="en-US" sz="1400" b="1" dirty="0">
                <a:effectLst/>
                <a:latin typeface="メイリオ" panose="020B0604030504040204" pitchFamily="50" charset="-128"/>
                <a:ea typeface="メイリオ" panose="020B0604030504040204" pitchFamily="50" charset="-128"/>
              </a:rPr>
              <a:t>わたしが自分のこれからのキャリアで大切にしたいのは・・・</a:t>
            </a:r>
          </a:p>
        </p:txBody>
      </p:sp>
      <p:sp>
        <p:nvSpPr>
          <p:cNvPr id="2" name="テキスト ボックス 1">
            <a:extLst>
              <a:ext uri="{FF2B5EF4-FFF2-40B4-BE49-F238E27FC236}">
                <a16:creationId xmlns:a16="http://schemas.microsoft.com/office/drawing/2014/main" id="{3BFD10BC-A7A6-1A46-2F88-6003DDF51DE0}"/>
              </a:ext>
            </a:extLst>
          </p:cNvPr>
          <p:cNvSpPr txBox="1"/>
          <p:nvPr/>
        </p:nvSpPr>
        <p:spPr>
          <a:xfrm>
            <a:off x="13972005" y="10292117"/>
            <a:ext cx="788420" cy="307777"/>
          </a:xfrm>
          <a:prstGeom prst="rect">
            <a:avLst/>
          </a:prstGeom>
        </p:spPr>
        <p:txBody>
          <a:bodyPr wrap="square">
            <a:spAutoFit/>
          </a:bodyPr>
          <a:lstStyle/>
          <a:p>
            <a:pPr rtl="0">
              <a:buNone/>
            </a:pPr>
            <a:r>
              <a:rPr lang="ja-JP" altLang="en-US" sz="1400" b="1" dirty="0">
                <a:latin typeface="メイリオ" panose="020B0604030504040204" pitchFamily="50" charset="-128"/>
                <a:ea typeface="メイリオ" panose="020B0604030504040204" pitchFamily="50" charset="-128"/>
              </a:rPr>
              <a:t>だ！</a:t>
            </a:r>
            <a:endParaRPr lang="ja-JP" altLang="en-US" sz="1400" b="1" dirty="0">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546535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CF08D2-5E7D-B087-246A-2F8EFA3600CC}"/>
            </a:ext>
          </a:extLst>
        </p:cNvPr>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A83971D9-EA87-990F-6FB6-F54D07EB74DC}"/>
              </a:ext>
            </a:extLst>
          </p:cNvPr>
          <p:cNvGrpSpPr/>
          <p:nvPr/>
        </p:nvGrpSpPr>
        <p:grpSpPr>
          <a:xfrm>
            <a:off x="529654" y="1666319"/>
            <a:ext cx="14090374" cy="8943431"/>
            <a:chOff x="601654" y="1612469"/>
            <a:chExt cx="14090374" cy="8943431"/>
          </a:xfrm>
        </p:grpSpPr>
        <p:sp>
          <p:nvSpPr>
            <p:cNvPr id="24" name="正方形/長方形 23">
              <a:extLst>
                <a:ext uri="{FF2B5EF4-FFF2-40B4-BE49-F238E27FC236}">
                  <a16:creationId xmlns:a16="http://schemas.microsoft.com/office/drawing/2014/main" id="{8F34ABED-6278-BE34-927D-45E7ADB0AD04}"/>
                </a:ext>
              </a:extLst>
            </p:cNvPr>
            <p:cNvSpPr/>
            <p:nvPr/>
          </p:nvSpPr>
          <p:spPr>
            <a:xfrm>
              <a:off x="606876" y="1628284"/>
              <a:ext cx="6329818" cy="3820854"/>
            </a:xfrm>
            <a:prstGeom prst="rect">
              <a:avLst/>
            </a:prstGeom>
            <a:solidFill>
              <a:schemeClr val="bg1"/>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9B8ED2A0-2414-908E-C9B7-FA4439A2C5A5}"/>
                </a:ext>
              </a:extLst>
            </p:cNvPr>
            <p:cNvSpPr/>
            <p:nvPr/>
          </p:nvSpPr>
          <p:spPr>
            <a:xfrm>
              <a:off x="601654" y="5564296"/>
              <a:ext cx="6329818" cy="3820854"/>
            </a:xfrm>
            <a:prstGeom prst="rect">
              <a:avLst/>
            </a:prstGeom>
            <a:solidFill>
              <a:schemeClr val="bg1"/>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DCF76B0A-47EF-41DF-FB4C-86B053361D4C}"/>
                </a:ext>
              </a:extLst>
            </p:cNvPr>
            <p:cNvSpPr/>
            <p:nvPr/>
          </p:nvSpPr>
          <p:spPr>
            <a:xfrm>
              <a:off x="8321756" y="1612469"/>
              <a:ext cx="6329818" cy="3820854"/>
            </a:xfrm>
            <a:prstGeom prst="rect">
              <a:avLst/>
            </a:prstGeom>
            <a:solidFill>
              <a:schemeClr val="bg1"/>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571A5D2F-CD8B-FE88-98E3-2AB399C967BD}"/>
                </a:ext>
              </a:extLst>
            </p:cNvPr>
            <p:cNvSpPr/>
            <p:nvPr/>
          </p:nvSpPr>
          <p:spPr>
            <a:xfrm>
              <a:off x="8316534" y="5548481"/>
              <a:ext cx="6329818" cy="3820854"/>
            </a:xfrm>
            <a:prstGeom prst="rect">
              <a:avLst/>
            </a:prstGeom>
            <a:solidFill>
              <a:schemeClr val="bg1"/>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楕円 22">
              <a:extLst>
                <a:ext uri="{FF2B5EF4-FFF2-40B4-BE49-F238E27FC236}">
                  <a16:creationId xmlns:a16="http://schemas.microsoft.com/office/drawing/2014/main" id="{E96AF79C-3700-B480-9E60-9227B2CF2FE0}"/>
                </a:ext>
              </a:extLst>
            </p:cNvPr>
            <p:cNvSpPr/>
            <p:nvPr/>
          </p:nvSpPr>
          <p:spPr>
            <a:xfrm>
              <a:off x="4869640" y="3243873"/>
              <a:ext cx="5498282" cy="5544616"/>
            </a:xfrm>
            <a:prstGeom prst="ellipse">
              <a:avLst/>
            </a:prstGeom>
            <a:solidFill>
              <a:schemeClr val="bg1"/>
            </a:solidFill>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8" name="テキスト ボックス 27">
              <a:extLst>
                <a:ext uri="{FF2B5EF4-FFF2-40B4-BE49-F238E27FC236}">
                  <a16:creationId xmlns:a16="http://schemas.microsoft.com/office/drawing/2014/main" id="{7EED3A3E-0643-7F13-00FF-B3CC8CFF3BEE}"/>
                </a:ext>
              </a:extLst>
            </p:cNvPr>
            <p:cNvSpPr txBox="1"/>
            <p:nvPr/>
          </p:nvSpPr>
          <p:spPr>
            <a:xfrm>
              <a:off x="6130818" y="3195485"/>
              <a:ext cx="2948243" cy="338554"/>
            </a:xfrm>
            <a:prstGeom prst="rect">
              <a:avLst/>
            </a:prstGeom>
            <a:solidFill>
              <a:srgbClr val="ED6D00"/>
            </a:solidFill>
          </p:spPr>
          <p:txBody>
            <a:bodyPr wrap="none" rtlCol="0">
              <a:spAutoFit/>
            </a:bodyPr>
            <a:lstStyle/>
            <a:p>
              <a:r>
                <a:rPr lang="ja-JP" altLang="en-US" sz="1600" b="1" dirty="0">
                  <a:solidFill>
                    <a:schemeClr val="bg1"/>
                  </a:solidFill>
                  <a:latin typeface="メイリオ" panose="020B0604030504040204" pitchFamily="50" charset="-128"/>
                  <a:ea typeface="メイリオ" panose="020B0604030504040204" pitchFamily="50" charset="-128"/>
                </a:rPr>
                <a:t>今のあなたの</a:t>
              </a:r>
              <a:r>
                <a:rPr lang="en-US" altLang="ja-JP" sz="1600" b="1" dirty="0">
                  <a:solidFill>
                    <a:schemeClr val="bg1"/>
                  </a:solidFill>
                  <a:latin typeface="メイリオ" panose="020B0604030504040204" pitchFamily="50" charset="-128"/>
                  <a:ea typeface="メイリオ" panose="020B0604030504040204" pitchFamily="50" charset="-128"/>
                </a:rPr>
                <a:t>Will-Can-Must</a:t>
              </a:r>
              <a:endParaRPr lang="ja-JP" altLang="en-US" sz="1600" b="1" dirty="0">
                <a:solidFill>
                  <a:schemeClr val="bg1"/>
                </a:solidFill>
                <a:latin typeface="メイリオ" panose="020B0604030504040204" pitchFamily="50" charset="-128"/>
                <a:ea typeface="メイリオ" panose="020B0604030504040204" pitchFamily="50" charset="-128"/>
              </a:endParaRPr>
            </a:p>
          </p:txBody>
        </p:sp>
        <p:sp>
          <p:nvSpPr>
            <p:cNvPr id="32" name="テキスト ボックス 31">
              <a:extLst>
                <a:ext uri="{FF2B5EF4-FFF2-40B4-BE49-F238E27FC236}">
                  <a16:creationId xmlns:a16="http://schemas.microsoft.com/office/drawing/2014/main" id="{E13D8CE5-ED3F-F084-4146-1EE08D32EF59}"/>
                </a:ext>
              </a:extLst>
            </p:cNvPr>
            <p:cNvSpPr txBox="1"/>
            <p:nvPr/>
          </p:nvSpPr>
          <p:spPr>
            <a:xfrm>
              <a:off x="707454" y="1692531"/>
              <a:ext cx="3262432" cy="338554"/>
            </a:xfrm>
            <a:prstGeom prst="rect">
              <a:avLst/>
            </a:prstGeom>
            <a:solidFill>
              <a:srgbClr val="ED6D00"/>
            </a:solidFill>
          </p:spPr>
          <p:txBody>
            <a:bodyPr wrap="none" rtlCol="0">
              <a:spAutoFit/>
            </a:bodyPr>
            <a:lstStyle/>
            <a:p>
              <a:r>
                <a:rPr lang="ja-JP" altLang="en-US" sz="1600" b="1" dirty="0">
                  <a:solidFill>
                    <a:schemeClr val="bg1"/>
                  </a:solidFill>
                  <a:latin typeface="メイリオ" panose="020B0604030504040204" pitchFamily="50" charset="-128"/>
                  <a:ea typeface="メイリオ" panose="020B0604030504040204" pitchFamily="50" charset="-128"/>
                </a:rPr>
                <a:t>授業２価値観ワークからの気づき</a:t>
              </a:r>
            </a:p>
          </p:txBody>
        </p:sp>
        <p:sp>
          <p:nvSpPr>
            <p:cNvPr id="33" name="テキスト ボックス 32">
              <a:extLst>
                <a:ext uri="{FF2B5EF4-FFF2-40B4-BE49-F238E27FC236}">
                  <a16:creationId xmlns:a16="http://schemas.microsoft.com/office/drawing/2014/main" id="{149297C1-7179-AF8E-F3F3-8996A7CEF57C}"/>
                </a:ext>
              </a:extLst>
            </p:cNvPr>
            <p:cNvSpPr txBox="1"/>
            <p:nvPr/>
          </p:nvSpPr>
          <p:spPr>
            <a:xfrm>
              <a:off x="10437152" y="1696532"/>
              <a:ext cx="4020652" cy="338554"/>
            </a:xfrm>
            <a:prstGeom prst="rect">
              <a:avLst/>
            </a:prstGeom>
            <a:solidFill>
              <a:srgbClr val="ED6D00"/>
            </a:solidFill>
          </p:spPr>
          <p:txBody>
            <a:bodyPr wrap="none" rtlCol="0">
              <a:spAutoFit/>
            </a:bodyPr>
            <a:lstStyle/>
            <a:p>
              <a:r>
                <a:rPr lang="ja-JP" altLang="en-US" sz="1600" b="1" dirty="0">
                  <a:solidFill>
                    <a:schemeClr val="bg1"/>
                  </a:solidFill>
                  <a:latin typeface="メイリオ" panose="020B0604030504040204" pitchFamily="50" charset="-128"/>
                  <a:ea typeface="メイリオ" panose="020B0604030504040204" pitchFamily="50" charset="-128"/>
                </a:rPr>
                <a:t>授業</a:t>
              </a:r>
              <a:r>
                <a:rPr lang="en-US" altLang="ja-JP" sz="1600" b="1" dirty="0">
                  <a:solidFill>
                    <a:schemeClr val="bg1"/>
                  </a:solidFill>
                  <a:latin typeface="メイリオ" panose="020B0604030504040204" pitchFamily="50" charset="-128"/>
                  <a:ea typeface="メイリオ" panose="020B0604030504040204" pitchFamily="50" charset="-128"/>
                </a:rPr>
                <a:t>5</a:t>
              </a:r>
              <a:r>
                <a:rPr lang="ja-JP" altLang="en-US" sz="1600" b="1" dirty="0">
                  <a:solidFill>
                    <a:schemeClr val="bg1"/>
                  </a:solidFill>
                  <a:latin typeface="メイリオ" panose="020B0604030504040204" pitchFamily="50" charset="-128"/>
                  <a:ea typeface="メイリオ" panose="020B0604030504040204" pitchFamily="50" charset="-128"/>
                </a:rPr>
                <a:t>・</a:t>
              </a:r>
              <a:r>
                <a:rPr lang="en-US" altLang="ja-JP" sz="1600" b="1" dirty="0">
                  <a:solidFill>
                    <a:schemeClr val="bg1"/>
                  </a:solidFill>
                  <a:latin typeface="メイリオ" panose="020B0604030504040204" pitchFamily="50" charset="-128"/>
                  <a:ea typeface="メイリオ" panose="020B0604030504040204" pitchFamily="50" charset="-128"/>
                </a:rPr>
                <a:t>9 </a:t>
              </a:r>
              <a:r>
                <a:rPr lang="ja-JP" altLang="en-US" sz="1600" b="1" dirty="0">
                  <a:solidFill>
                    <a:schemeClr val="bg1"/>
                  </a:solidFill>
                  <a:latin typeface="メイリオ" panose="020B0604030504040204" pitchFamily="50" charset="-128"/>
                  <a:ea typeface="メイリオ" panose="020B0604030504040204" pitchFamily="50" charset="-128"/>
                </a:rPr>
                <a:t>先輩インタビューからの気づき</a:t>
              </a:r>
            </a:p>
          </p:txBody>
        </p:sp>
        <p:sp>
          <p:nvSpPr>
            <p:cNvPr id="34" name="テキスト ボックス 33">
              <a:extLst>
                <a:ext uri="{FF2B5EF4-FFF2-40B4-BE49-F238E27FC236}">
                  <a16:creationId xmlns:a16="http://schemas.microsoft.com/office/drawing/2014/main" id="{E1CDEE76-9371-389C-03C7-C0FF17A585B6}"/>
                </a:ext>
              </a:extLst>
            </p:cNvPr>
            <p:cNvSpPr txBox="1"/>
            <p:nvPr/>
          </p:nvSpPr>
          <p:spPr>
            <a:xfrm>
              <a:off x="11420001" y="8951586"/>
              <a:ext cx="3130985" cy="338554"/>
            </a:xfrm>
            <a:prstGeom prst="rect">
              <a:avLst/>
            </a:prstGeom>
            <a:solidFill>
              <a:srgbClr val="ED6D00"/>
            </a:solidFill>
          </p:spPr>
          <p:txBody>
            <a:bodyPr wrap="none" rtlCol="0">
              <a:spAutoFit/>
            </a:bodyPr>
            <a:lstStyle/>
            <a:p>
              <a:r>
                <a:rPr lang="ja-JP" altLang="en-US" sz="1600" b="1" dirty="0">
                  <a:solidFill>
                    <a:schemeClr val="bg1"/>
                  </a:solidFill>
                  <a:latin typeface="メイリオ" panose="020B0604030504040204" pitchFamily="50" charset="-128"/>
                  <a:ea typeface="メイリオ" panose="020B0604030504040204" pitchFamily="50" charset="-128"/>
                </a:rPr>
                <a:t>授業</a:t>
              </a:r>
              <a:r>
                <a:rPr lang="en-US" altLang="ja-JP" sz="1600" b="1" dirty="0">
                  <a:solidFill>
                    <a:schemeClr val="bg1"/>
                  </a:solidFill>
                  <a:latin typeface="メイリオ" panose="020B0604030504040204" pitchFamily="50" charset="-128"/>
                  <a:ea typeface="メイリオ" panose="020B0604030504040204" pitchFamily="50" charset="-128"/>
                </a:rPr>
                <a:t>6</a:t>
              </a:r>
              <a:r>
                <a:rPr lang="ja-JP" altLang="en-US" sz="1600" b="1" dirty="0">
                  <a:solidFill>
                    <a:schemeClr val="bg1"/>
                  </a:solidFill>
                  <a:latin typeface="メイリオ" panose="020B0604030504040204" pitchFamily="50" charset="-128"/>
                  <a:ea typeface="メイリオ" panose="020B0604030504040204" pitchFamily="50" charset="-128"/>
                </a:rPr>
                <a:t>・</a:t>
              </a:r>
              <a:r>
                <a:rPr lang="en-US" altLang="ja-JP" sz="1600" b="1" dirty="0">
                  <a:solidFill>
                    <a:schemeClr val="bg1"/>
                  </a:solidFill>
                  <a:latin typeface="メイリオ" panose="020B0604030504040204" pitchFamily="50" charset="-128"/>
                  <a:ea typeface="メイリオ" panose="020B0604030504040204" pitchFamily="50" charset="-128"/>
                </a:rPr>
                <a:t>7</a:t>
              </a:r>
              <a:r>
                <a:rPr lang="ja-JP" altLang="en-US" sz="1600" b="1" dirty="0">
                  <a:solidFill>
                    <a:schemeClr val="bg1"/>
                  </a:solidFill>
                  <a:latin typeface="メイリオ" panose="020B0604030504040204" pitchFamily="50" charset="-128"/>
                  <a:ea typeface="メイリオ" panose="020B0604030504040204" pitchFamily="50" charset="-128"/>
                </a:rPr>
                <a:t>　自分と仕事の接点　</a:t>
              </a:r>
            </a:p>
          </p:txBody>
        </p:sp>
        <p:sp>
          <p:nvSpPr>
            <p:cNvPr id="35" name="テキスト ボックス 34">
              <a:extLst>
                <a:ext uri="{FF2B5EF4-FFF2-40B4-BE49-F238E27FC236}">
                  <a16:creationId xmlns:a16="http://schemas.microsoft.com/office/drawing/2014/main" id="{BDB4D5BC-61D0-3E13-302A-0FCD36C111F3}"/>
                </a:ext>
              </a:extLst>
            </p:cNvPr>
            <p:cNvSpPr txBox="1"/>
            <p:nvPr/>
          </p:nvSpPr>
          <p:spPr>
            <a:xfrm>
              <a:off x="707454" y="8951586"/>
              <a:ext cx="5519460" cy="338554"/>
            </a:xfrm>
            <a:prstGeom prst="rect">
              <a:avLst/>
            </a:prstGeom>
            <a:solidFill>
              <a:srgbClr val="ED6D00"/>
            </a:solidFill>
          </p:spPr>
          <p:txBody>
            <a:bodyPr wrap="none" rtlCol="0">
              <a:spAutoFit/>
            </a:bodyPr>
            <a:lstStyle/>
            <a:p>
              <a:r>
                <a:rPr lang="ja-JP" altLang="en-US" sz="1600" b="1" dirty="0">
                  <a:solidFill>
                    <a:schemeClr val="bg1"/>
                  </a:solidFill>
                  <a:latin typeface="メイリオ" panose="020B0604030504040204" pitchFamily="50" charset="-128"/>
                  <a:ea typeface="メイリオ" panose="020B0604030504040204" pitchFamily="50" charset="-128"/>
                </a:rPr>
                <a:t>授業３・４　公務員の仕事に関するリサーチからの気づき</a:t>
              </a:r>
            </a:p>
          </p:txBody>
        </p:sp>
        <p:sp>
          <p:nvSpPr>
            <p:cNvPr id="37" name="正方形/長方形 36">
              <a:extLst>
                <a:ext uri="{FF2B5EF4-FFF2-40B4-BE49-F238E27FC236}">
                  <a16:creationId xmlns:a16="http://schemas.microsoft.com/office/drawing/2014/main" id="{E77AB951-FBCA-6371-5DC1-9583E0437873}"/>
                </a:ext>
              </a:extLst>
            </p:cNvPr>
            <p:cNvSpPr/>
            <p:nvPr/>
          </p:nvSpPr>
          <p:spPr>
            <a:xfrm>
              <a:off x="603313" y="9622094"/>
              <a:ext cx="14088715" cy="933806"/>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二等辺三角形 35">
              <a:extLst>
                <a:ext uri="{FF2B5EF4-FFF2-40B4-BE49-F238E27FC236}">
                  <a16:creationId xmlns:a16="http://schemas.microsoft.com/office/drawing/2014/main" id="{70342390-045A-912B-44A9-13D0C3D0FDCD}"/>
                </a:ext>
              </a:extLst>
            </p:cNvPr>
            <p:cNvSpPr/>
            <p:nvPr/>
          </p:nvSpPr>
          <p:spPr>
            <a:xfrm rot="10800000">
              <a:off x="6982043" y="9286573"/>
              <a:ext cx="1283919" cy="373961"/>
            </a:xfrm>
            <a:prstGeom prst="triangle">
              <a:avLst/>
            </a:prstGeom>
            <a:solidFill>
              <a:srgbClr val="ED6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ボックス 38">
              <a:extLst>
                <a:ext uri="{FF2B5EF4-FFF2-40B4-BE49-F238E27FC236}">
                  <a16:creationId xmlns:a16="http://schemas.microsoft.com/office/drawing/2014/main" id="{F7A18308-33D7-4C74-D715-A83115EE6D20}"/>
                </a:ext>
              </a:extLst>
            </p:cNvPr>
            <p:cNvSpPr txBox="1"/>
            <p:nvPr/>
          </p:nvSpPr>
          <p:spPr>
            <a:xfrm>
              <a:off x="672737" y="9665794"/>
              <a:ext cx="9263194" cy="307777"/>
            </a:xfrm>
            <a:prstGeom prst="rect">
              <a:avLst/>
            </a:prstGeom>
          </p:spPr>
          <p:txBody>
            <a:bodyPr wrap="square">
              <a:spAutoFit/>
            </a:bodyPr>
            <a:lstStyle/>
            <a:p>
              <a:pPr rtl="0">
                <a:buNone/>
              </a:pPr>
              <a:r>
                <a:rPr lang="en-US" altLang="ja-JP" sz="1400" b="1" dirty="0">
                  <a:effectLst/>
                  <a:latin typeface="メイリオ" panose="020B0604030504040204" pitchFamily="50" charset="-128"/>
                  <a:ea typeface="メイリオ" panose="020B0604030504040204" pitchFamily="50" charset="-128"/>
                </a:rPr>
                <a:t>【</a:t>
              </a:r>
              <a:r>
                <a:rPr lang="ja-JP" altLang="en-US" sz="1400" b="1" dirty="0">
                  <a:effectLst/>
                  <a:latin typeface="メイリオ" panose="020B0604030504040204" pitchFamily="50" charset="-128"/>
                  <a:ea typeface="メイリオ" panose="020B0604030504040204" pitchFamily="50" charset="-128"/>
                </a:rPr>
                <a:t>キャリアオーナーシップモットー</a:t>
              </a:r>
              <a:r>
                <a:rPr lang="en-US" altLang="ja-JP" sz="1400" b="1" dirty="0">
                  <a:latin typeface="メイリオ" panose="020B0604030504040204" pitchFamily="50" charset="-128"/>
                  <a:ea typeface="メイリオ" panose="020B0604030504040204" pitchFamily="50" charset="-128"/>
                </a:rPr>
                <a:t>】</a:t>
              </a:r>
              <a:r>
                <a:rPr lang="ja-JP" altLang="en-US" sz="1400" b="1" dirty="0">
                  <a:effectLst/>
                  <a:latin typeface="メイリオ" panose="020B0604030504040204" pitchFamily="50" charset="-128"/>
                  <a:ea typeface="メイリオ" panose="020B0604030504040204" pitchFamily="50" charset="-128"/>
                </a:rPr>
                <a:t>わたしが自分のこれからのキャリアで大切にしたいのは・・・</a:t>
              </a:r>
            </a:p>
          </p:txBody>
        </p:sp>
        <p:pic>
          <p:nvPicPr>
            <p:cNvPr id="31" name="Picture 2" descr="上半身の人">
              <a:extLst>
                <a:ext uri="{FF2B5EF4-FFF2-40B4-BE49-F238E27FC236}">
                  <a16:creationId xmlns:a16="http://schemas.microsoft.com/office/drawing/2014/main" id="{2327C043-5FF4-9CD9-6336-33472CDECE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6692" y="5564296"/>
              <a:ext cx="1048626" cy="1048626"/>
            </a:xfrm>
            <a:prstGeom prst="rect">
              <a:avLst/>
            </a:prstGeom>
            <a:solidFill>
              <a:schemeClr val="bg1">
                <a:alpha val="99000"/>
              </a:schemeClr>
            </a:solidFill>
          </p:spPr>
        </p:pic>
      </p:grpSp>
      <p:sp>
        <p:nvSpPr>
          <p:cNvPr id="19" name="正方形/長方形 18">
            <a:extLst>
              <a:ext uri="{FF2B5EF4-FFF2-40B4-BE49-F238E27FC236}">
                <a16:creationId xmlns:a16="http://schemas.microsoft.com/office/drawing/2014/main" id="{18858BE8-CA72-3391-5B74-14BC04948FD9}"/>
              </a:ext>
            </a:extLst>
          </p:cNvPr>
          <p:cNvSpPr/>
          <p:nvPr/>
        </p:nvSpPr>
        <p:spPr>
          <a:xfrm>
            <a:off x="606875" y="1064049"/>
            <a:ext cx="14081592" cy="50437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1CB4CC89-8470-FBCE-3FDA-5B1B4526DA81}"/>
              </a:ext>
            </a:extLst>
          </p:cNvPr>
          <p:cNvSpPr/>
          <p:nvPr/>
        </p:nvSpPr>
        <p:spPr>
          <a:xfrm>
            <a:off x="503533" y="277758"/>
            <a:ext cx="14615816" cy="492903"/>
          </a:xfrm>
          <a:prstGeom prst="rect">
            <a:avLst/>
          </a:prstGeom>
          <a:gradFill>
            <a:gsLst>
              <a:gs pos="50000">
                <a:schemeClr val="accent6">
                  <a:lumMod val="20000"/>
                  <a:lumOff val="80000"/>
                </a:scheme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テキスト ボックス 47">
            <a:extLst>
              <a:ext uri="{FF2B5EF4-FFF2-40B4-BE49-F238E27FC236}">
                <a16:creationId xmlns:a16="http://schemas.microsoft.com/office/drawing/2014/main" id="{9654E304-6B1F-9921-1AE8-B94FF09890CD}"/>
              </a:ext>
            </a:extLst>
          </p:cNvPr>
          <p:cNvSpPr txBox="1"/>
          <p:nvPr/>
        </p:nvSpPr>
        <p:spPr bwMode="black">
          <a:xfrm>
            <a:off x="10114355" y="211856"/>
            <a:ext cx="4708166" cy="577081"/>
          </a:xfrm>
          <a:prstGeom prst="rect">
            <a:avLst/>
          </a:prstGeom>
          <a:noFill/>
          <a:ln>
            <a:noFill/>
          </a:ln>
        </p:spPr>
        <p:txBody>
          <a:bodyPr wrap="square" rtlCol="0" anchor="ctr">
            <a:noAutofit/>
          </a:bodyPr>
          <a:lstStyle/>
          <a:p>
            <a:pPr>
              <a:lnSpc>
                <a:spcPct val="200000"/>
              </a:lnSpc>
            </a:pPr>
            <a:r>
              <a:rPr lang="ja-JP" altLang="en-US" sz="1000" b="1" dirty="0">
                <a:latin typeface="メイリオ" panose="020B0604030504040204" pitchFamily="50" charset="-128"/>
                <a:ea typeface="メイリオ" panose="020B0604030504040204" pitchFamily="50" charset="-128"/>
              </a:rPr>
              <a:t>１年　　　組　　　番   　氏名：</a:t>
            </a:r>
            <a:endParaRPr lang="en-US" altLang="ja-JP" sz="1000" b="1" dirty="0">
              <a:latin typeface="メイリオ" panose="020B0604030504040204" pitchFamily="50" charset="-128"/>
              <a:ea typeface="メイリオ" panose="020B0604030504040204" pitchFamily="50" charset="-128"/>
            </a:endParaRPr>
          </a:p>
        </p:txBody>
      </p:sp>
      <p:sp>
        <p:nvSpPr>
          <p:cNvPr id="143" name="テキスト ボックス 142">
            <a:extLst>
              <a:ext uri="{FF2B5EF4-FFF2-40B4-BE49-F238E27FC236}">
                <a16:creationId xmlns:a16="http://schemas.microsoft.com/office/drawing/2014/main" id="{7CC8973B-98D8-6FD1-352D-C37F774E2AD6}"/>
              </a:ext>
            </a:extLst>
          </p:cNvPr>
          <p:cNvSpPr txBox="1"/>
          <p:nvPr/>
        </p:nvSpPr>
        <p:spPr>
          <a:xfrm>
            <a:off x="2858399" y="369709"/>
            <a:ext cx="6596678" cy="400110"/>
          </a:xfrm>
          <a:prstGeom prst="rect">
            <a:avLst/>
          </a:prstGeom>
          <a:noFill/>
        </p:spPr>
        <p:txBody>
          <a:bodyPr wrap="none" rtlCol="0">
            <a:spAutoFit/>
          </a:bodyPr>
          <a:lstStyle/>
          <a:p>
            <a:r>
              <a:rPr lang="ja-JP" altLang="en-US" sz="2000" b="1" dirty="0">
                <a:latin typeface="メイリオ" panose="020B0604030504040204" pitchFamily="50" charset="-128"/>
                <a:ea typeface="メイリオ" panose="020B0604030504040204" pitchFamily="50" charset="-128"/>
              </a:rPr>
              <a:t>「現在」を起点に、自分が「</a:t>
            </a:r>
            <a:r>
              <a:rPr lang="ja-JP" altLang="en-US" sz="2000" b="1" u="sng" dirty="0">
                <a:latin typeface="メイリオ" panose="020B0604030504040204" pitchFamily="50" charset="-128"/>
                <a:ea typeface="メイリオ" panose="020B0604030504040204" pitchFamily="50" charset="-128"/>
              </a:rPr>
              <a:t>どうありたいか</a:t>
            </a:r>
            <a:r>
              <a:rPr lang="ja-JP" altLang="en-US" sz="2000" b="1" dirty="0">
                <a:latin typeface="メイリオ" panose="020B0604030504040204" pitchFamily="50" charset="-128"/>
                <a:ea typeface="メイリオ" panose="020B0604030504040204" pitchFamily="50" charset="-128"/>
              </a:rPr>
              <a:t>」を考える</a:t>
            </a:r>
          </a:p>
        </p:txBody>
      </p:sp>
      <p:sp>
        <p:nvSpPr>
          <p:cNvPr id="8" name="正方形/長方形 7">
            <a:extLst>
              <a:ext uri="{FF2B5EF4-FFF2-40B4-BE49-F238E27FC236}">
                <a16:creationId xmlns:a16="http://schemas.microsoft.com/office/drawing/2014/main" id="{680D3E8F-031F-BDB4-EDD4-50299D95126E}"/>
              </a:ext>
            </a:extLst>
          </p:cNvPr>
          <p:cNvSpPr/>
          <p:nvPr/>
        </p:nvSpPr>
        <p:spPr>
          <a:xfrm>
            <a:off x="620608" y="366879"/>
            <a:ext cx="2237792" cy="30387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r>
              <a:rPr kumimoji="1" lang="ja-JP" altLang="en-US" sz="1400" b="1" dirty="0">
                <a:latin typeface="メイリオ" panose="020B0604030504040204" pitchFamily="50" charset="-128"/>
                <a:ea typeface="メイリオ" panose="020B0604030504040204" pitchFamily="50" charset="-128"/>
              </a:rPr>
              <a:t>キャリアオーナーシップ</a:t>
            </a:r>
          </a:p>
        </p:txBody>
      </p:sp>
      <p:sp>
        <p:nvSpPr>
          <p:cNvPr id="15" name="テキスト ボックス 14">
            <a:extLst>
              <a:ext uri="{FF2B5EF4-FFF2-40B4-BE49-F238E27FC236}">
                <a16:creationId xmlns:a16="http://schemas.microsoft.com/office/drawing/2014/main" id="{D2F6C04A-7AEA-36AB-E3B1-B605102A7D05}"/>
              </a:ext>
            </a:extLst>
          </p:cNvPr>
          <p:cNvSpPr txBox="1"/>
          <p:nvPr/>
        </p:nvSpPr>
        <p:spPr>
          <a:xfrm>
            <a:off x="1290177" y="719164"/>
            <a:ext cx="13829172" cy="388568"/>
          </a:xfrm>
          <a:prstGeom prst="rect">
            <a:avLst/>
          </a:prstGeom>
        </p:spPr>
        <p:txBody>
          <a:bodyPr wrap="square">
            <a:spAutoFit/>
          </a:bodyPr>
          <a:lstStyle/>
          <a:p>
            <a:pPr rtl="0">
              <a:lnSpc>
                <a:spcPct val="150000"/>
              </a:lnSpc>
              <a:buNone/>
            </a:pPr>
            <a:r>
              <a:rPr lang="ja-JP" altLang="en-US" sz="1400" dirty="0">
                <a:latin typeface="メイリオ" panose="020B0604030504040204" pitchFamily="50" charset="-128"/>
                <a:ea typeface="メイリオ" panose="020B0604030504040204" pitchFamily="50" charset="-128"/>
              </a:rPr>
              <a:t>本</a:t>
            </a:r>
            <a:r>
              <a:rPr lang="ja-JP" altLang="en-US" sz="1400" dirty="0">
                <a:effectLst/>
                <a:latin typeface="メイリオ" panose="020B0604030504040204" pitchFamily="50" charset="-128"/>
                <a:ea typeface="メイリオ" panose="020B0604030504040204" pitchFamily="50" charset="-128"/>
              </a:rPr>
              <a:t>コースの目標：自己分析や他者との交流を通じ、これからのキャリア（公務員としてのキャリアを含む）を自ら創るために必要な「見方・考え方」を習得する</a:t>
            </a:r>
            <a:endParaRPr lang="en-US" altLang="ja-JP" sz="1400" dirty="0">
              <a:effectLst/>
              <a:latin typeface="メイリオ" panose="020B0604030504040204" pitchFamily="50" charset="-128"/>
              <a:ea typeface="メイリオ" panose="020B0604030504040204" pitchFamily="50" charset="-128"/>
            </a:endParaRPr>
          </a:p>
        </p:txBody>
      </p:sp>
      <p:pic>
        <p:nvPicPr>
          <p:cNvPr id="16" name="グラフィックス 15" descr="クリップボード 単色塗りつぶし">
            <a:extLst>
              <a:ext uri="{FF2B5EF4-FFF2-40B4-BE49-F238E27FC236}">
                <a16:creationId xmlns:a16="http://schemas.microsoft.com/office/drawing/2014/main" id="{AE5F20B4-97F3-49BA-0E0F-9536EB0CDAD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7274" y="1045723"/>
            <a:ext cx="492903" cy="492903"/>
          </a:xfrm>
          <a:prstGeom prst="rect">
            <a:avLst/>
          </a:prstGeom>
        </p:spPr>
      </p:pic>
      <p:sp>
        <p:nvSpPr>
          <p:cNvPr id="17" name="テキスト ボックス 16">
            <a:extLst>
              <a:ext uri="{FF2B5EF4-FFF2-40B4-BE49-F238E27FC236}">
                <a16:creationId xmlns:a16="http://schemas.microsoft.com/office/drawing/2014/main" id="{7EF3D3F4-36B2-534B-7811-043CCDC3281A}"/>
              </a:ext>
            </a:extLst>
          </p:cNvPr>
          <p:cNvSpPr txBox="1"/>
          <p:nvPr/>
        </p:nvSpPr>
        <p:spPr>
          <a:xfrm>
            <a:off x="1291734" y="1122686"/>
            <a:ext cx="13396733" cy="388568"/>
          </a:xfrm>
          <a:prstGeom prst="rect">
            <a:avLst/>
          </a:prstGeom>
        </p:spPr>
        <p:txBody>
          <a:bodyPr wrap="square">
            <a:spAutoFit/>
          </a:bodyPr>
          <a:lstStyle/>
          <a:p>
            <a:pPr rtl="0">
              <a:lnSpc>
                <a:spcPct val="150000"/>
              </a:lnSpc>
              <a:buNone/>
            </a:pPr>
            <a:r>
              <a:rPr lang="ja-JP" altLang="en-US" sz="1400" b="1" i="1" dirty="0">
                <a:effectLst/>
                <a:latin typeface="メイリオ" panose="020B0604030504040204" pitchFamily="50" charset="-128"/>
                <a:ea typeface="メイリオ" panose="020B0604030504040204" pitchFamily="50" charset="-128"/>
              </a:rPr>
              <a:t>これは「あなたのキャリア」のための「ポートフォリオ」です。コースを通し考えたことをここに残し、自分の進路・就職・生活を考えるために使いましょう。</a:t>
            </a:r>
            <a:endParaRPr lang="en-US" altLang="ja-JP" sz="1400" b="1" i="1" dirty="0">
              <a:effectLst/>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A85EBDD4-CA9F-0224-15DD-21302C0ADB83}"/>
              </a:ext>
            </a:extLst>
          </p:cNvPr>
          <p:cNvSpPr/>
          <p:nvPr/>
        </p:nvSpPr>
        <p:spPr>
          <a:xfrm>
            <a:off x="13207322" y="144067"/>
            <a:ext cx="1656184" cy="400369"/>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dirty="0"/>
              <a:t>Sample</a:t>
            </a:r>
            <a:endParaRPr kumimoji="1" lang="ja-JP" altLang="en-US" dirty="0"/>
          </a:p>
        </p:txBody>
      </p:sp>
      <p:sp>
        <p:nvSpPr>
          <p:cNvPr id="3" name="テキスト ボックス 2">
            <a:extLst>
              <a:ext uri="{FF2B5EF4-FFF2-40B4-BE49-F238E27FC236}">
                <a16:creationId xmlns:a16="http://schemas.microsoft.com/office/drawing/2014/main" id="{91A06B89-F5EF-E2E2-EDE7-8F218A580C8C}"/>
              </a:ext>
            </a:extLst>
          </p:cNvPr>
          <p:cNvSpPr txBox="1"/>
          <p:nvPr/>
        </p:nvSpPr>
        <p:spPr>
          <a:xfrm>
            <a:off x="791172" y="2315047"/>
            <a:ext cx="5363741" cy="1938992"/>
          </a:xfrm>
          <a:prstGeom prst="rect">
            <a:avLst/>
          </a:prstGeom>
          <a:noFill/>
        </p:spPr>
        <p:txBody>
          <a:bodyPr wrap="square" rtlCol="0">
            <a:spAutoFit/>
          </a:bodyPr>
          <a:lstStyle/>
          <a:p>
            <a:r>
              <a:rPr kumimoji="1" lang="ja-JP" altLang="en-US" sz="1200" dirty="0">
                <a:solidFill>
                  <a:srgbClr val="FF0000"/>
                </a:solidFill>
              </a:rPr>
              <a:t>・自分が大切にしている価値観のトップ５は</a:t>
            </a:r>
            <a:endParaRPr kumimoji="1" lang="en-US" altLang="ja-JP" sz="1200" dirty="0">
              <a:solidFill>
                <a:srgbClr val="FF0000"/>
              </a:solidFill>
            </a:endParaRPr>
          </a:p>
          <a:p>
            <a:r>
              <a:rPr lang="ja-JP" altLang="en-US" sz="1200" dirty="0">
                <a:solidFill>
                  <a:srgbClr val="FF0000"/>
                </a:solidFill>
              </a:rPr>
              <a:t>　○○、○○、○○、○○、○○</a:t>
            </a:r>
            <a:endParaRPr lang="en-US" altLang="ja-JP" sz="1200" dirty="0">
              <a:solidFill>
                <a:srgbClr val="FF0000"/>
              </a:solidFill>
            </a:endParaRPr>
          </a:p>
          <a:p>
            <a:r>
              <a:rPr lang="ja-JP" altLang="en-US" sz="1200" dirty="0">
                <a:solidFill>
                  <a:srgbClr val="FF0000"/>
                </a:solidFill>
              </a:rPr>
              <a:t>・自分が想像していたことと合っているものもあったが、意外だったのは○○</a:t>
            </a:r>
            <a:endParaRPr lang="en-US" altLang="ja-JP" sz="1200" dirty="0">
              <a:solidFill>
                <a:srgbClr val="FF0000"/>
              </a:solidFill>
            </a:endParaRPr>
          </a:p>
          <a:p>
            <a:r>
              <a:rPr lang="ja-JP" altLang="en-US" sz="1200" dirty="0">
                <a:solidFill>
                  <a:srgbClr val="FF0000"/>
                </a:solidFill>
              </a:rPr>
              <a:t>・よく考えると、これまで家族や友人関係の中で、ＸＸＸＸというところで腹が立つことがあった、それは○○を大事にしてもらえなかったからかもしれない</a:t>
            </a:r>
            <a:endParaRPr lang="en-US" altLang="ja-JP" sz="1200" dirty="0">
              <a:solidFill>
                <a:srgbClr val="FF0000"/>
              </a:solidFill>
            </a:endParaRPr>
          </a:p>
          <a:p>
            <a:r>
              <a:rPr lang="ja-JP" altLang="en-US" sz="1200" dirty="0">
                <a:solidFill>
                  <a:srgbClr val="FF0000"/>
                </a:solidFill>
              </a:rPr>
              <a:t>・グループの人たちは</a:t>
            </a:r>
            <a:endParaRPr lang="en-US" altLang="ja-JP" sz="1200" dirty="0">
              <a:solidFill>
                <a:srgbClr val="FF0000"/>
              </a:solidFill>
            </a:endParaRPr>
          </a:p>
          <a:p>
            <a:r>
              <a:rPr lang="ja-JP" altLang="en-US" sz="1200" dirty="0">
                <a:solidFill>
                  <a:srgbClr val="FF0000"/>
                </a:solidFill>
              </a:rPr>
              <a:t>　○○、○○、が多かった。○○は共通していた。</a:t>
            </a:r>
            <a:endParaRPr lang="en-US" altLang="ja-JP" sz="1200" dirty="0">
              <a:solidFill>
                <a:srgbClr val="FF0000"/>
              </a:solidFill>
            </a:endParaRPr>
          </a:p>
          <a:p>
            <a:r>
              <a:rPr lang="ja-JP" altLang="en-US" sz="1200" dirty="0">
                <a:solidFill>
                  <a:srgbClr val="FF0000"/>
                </a:solidFill>
              </a:rPr>
              <a:t>　みんなで話したら、ＸＸＸＸＸＸということがわたしたちに共通している</a:t>
            </a:r>
            <a:endParaRPr lang="en-US" altLang="ja-JP" sz="1200" dirty="0">
              <a:solidFill>
                <a:srgbClr val="FF0000"/>
              </a:solidFill>
            </a:endParaRPr>
          </a:p>
          <a:p>
            <a:r>
              <a:rPr lang="ja-JP" altLang="en-US" sz="1200" dirty="0">
                <a:solidFill>
                  <a:srgbClr val="FF0000"/>
                </a:solidFill>
              </a:rPr>
              <a:t>　価値観なのかも、ということになった</a:t>
            </a:r>
            <a:endParaRPr lang="en-US" altLang="ja-JP" sz="1200" dirty="0">
              <a:solidFill>
                <a:srgbClr val="FF0000"/>
              </a:solidFill>
            </a:endParaRPr>
          </a:p>
          <a:p>
            <a:r>
              <a:rPr lang="ja-JP" altLang="en-US" sz="1200" dirty="0">
                <a:solidFill>
                  <a:srgbClr val="FF0000"/>
                </a:solidFill>
              </a:rPr>
              <a:t>。クラス全体でも同じく○○が共通していた</a:t>
            </a:r>
            <a:endParaRPr lang="en-US" altLang="ja-JP" sz="1200" dirty="0">
              <a:solidFill>
                <a:srgbClr val="FF0000"/>
              </a:solidFill>
            </a:endParaRPr>
          </a:p>
        </p:txBody>
      </p:sp>
      <p:sp>
        <p:nvSpPr>
          <p:cNvPr id="4" name="楕円 3">
            <a:extLst>
              <a:ext uri="{FF2B5EF4-FFF2-40B4-BE49-F238E27FC236}">
                <a16:creationId xmlns:a16="http://schemas.microsoft.com/office/drawing/2014/main" id="{14A1903A-F683-B27D-9C48-EA82E6BE1A4C}"/>
              </a:ext>
            </a:extLst>
          </p:cNvPr>
          <p:cNvSpPr/>
          <p:nvPr/>
        </p:nvSpPr>
        <p:spPr>
          <a:xfrm>
            <a:off x="5102769" y="5184355"/>
            <a:ext cx="2465664" cy="2465807"/>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rgbClr val="FF0000"/>
                </a:solidFill>
              </a:rPr>
              <a:t>Can</a:t>
            </a:r>
            <a:r>
              <a:rPr kumimoji="1" lang="ja-JP" altLang="en-US" sz="1200" dirty="0">
                <a:solidFill>
                  <a:srgbClr val="FF0000"/>
                </a:solidFill>
              </a:rPr>
              <a:t>（できる）</a:t>
            </a:r>
            <a:endParaRPr kumimoji="1" lang="en-US" altLang="ja-JP" sz="1200" dirty="0">
              <a:solidFill>
                <a:srgbClr val="FF0000"/>
              </a:solidFill>
            </a:endParaRPr>
          </a:p>
          <a:p>
            <a:pPr algn="ctr"/>
            <a:endParaRPr lang="en-US" altLang="ja-JP" sz="1200" dirty="0">
              <a:solidFill>
                <a:srgbClr val="FF0000"/>
              </a:solidFill>
            </a:endParaRPr>
          </a:p>
          <a:p>
            <a:pPr algn="ctr"/>
            <a:r>
              <a:rPr lang="ja-JP" altLang="en-US" sz="1200" dirty="0">
                <a:solidFill>
                  <a:srgbClr val="FF0000"/>
                </a:solidFill>
              </a:rPr>
              <a:t>・地域愛がある</a:t>
            </a:r>
            <a:endParaRPr lang="en-US" altLang="ja-JP" sz="1200" dirty="0">
              <a:solidFill>
                <a:srgbClr val="FF0000"/>
              </a:solidFill>
            </a:endParaRPr>
          </a:p>
          <a:p>
            <a:pPr algn="ctr"/>
            <a:r>
              <a:rPr kumimoji="1" lang="ja-JP" altLang="en-US" sz="1200" dirty="0">
                <a:solidFill>
                  <a:srgbClr val="FF0000"/>
                </a:solidFill>
              </a:rPr>
              <a:t>・体力、根気</a:t>
            </a:r>
            <a:endParaRPr kumimoji="1" lang="en-US" altLang="ja-JP" sz="1200" dirty="0">
              <a:solidFill>
                <a:srgbClr val="FF0000"/>
              </a:solidFill>
            </a:endParaRPr>
          </a:p>
          <a:p>
            <a:pPr algn="ctr"/>
            <a:r>
              <a:rPr lang="ja-JP" altLang="en-US" sz="1200" dirty="0">
                <a:solidFill>
                  <a:srgbClr val="FF0000"/>
                </a:solidFill>
              </a:rPr>
              <a:t>・コミュニケーション力</a:t>
            </a:r>
            <a:endParaRPr kumimoji="1" lang="en-US" altLang="ja-JP" sz="1200" dirty="0">
              <a:solidFill>
                <a:srgbClr val="FF0000"/>
              </a:solidFill>
            </a:endParaRPr>
          </a:p>
          <a:p>
            <a:pPr algn="ctr"/>
            <a:r>
              <a:rPr lang="ja-JP" altLang="en-US" sz="1200" dirty="0">
                <a:solidFill>
                  <a:srgbClr val="FF0000"/>
                </a:solidFill>
              </a:rPr>
              <a:t>・</a:t>
            </a:r>
            <a:r>
              <a:rPr lang="en-US" altLang="ja-JP" sz="1200" dirty="0">
                <a:solidFill>
                  <a:srgbClr val="FF0000"/>
                </a:solidFill>
              </a:rPr>
              <a:t>Excel/Word</a:t>
            </a:r>
            <a:r>
              <a:rPr lang="ja-JP" altLang="en-US" sz="1200" dirty="0">
                <a:solidFill>
                  <a:srgbClr val="FF0000"/>
                </a:solidFill>
              </a:rPr>
              <a:t>文書処理技能検定挑戦予定</a:t>
            </a:r>
            <a:endParaRPr kumimoji="1" lang="ja-JP" altLang="en-US" sz="1200" dirty="0">
              <a:solidFill>
                <a:srgbClr val="FF0000"/>
              </a:solidFill>
            </a:endParaRPr>
          </a:p>
        </p:txBody>
      </p:sp>
      <p:sp>
        <p:nvSpPr>
          <p:cNvPr id="7" name="楕円 6">
            <a:extLst>
              <a:ext uri="{FF2B5EF4-FFF2-40B4-BE49-F238E27FC236}">
                <a16:creationId xmlns:a16="http://schemas.microsoft.com/office/drawing/2014/main" id="{88B28359-E448-D512-3B97-6BE8CCF52FE3}"/>
              </a:ext>
            </a:extLst>
          </p:cNvPr>
          <p:cNvSpPr/>
          <p:nvPr/>
        </p:nvSpPr>
        <p:spPr>
          <a:xfrm>
            <a:off x="6718773" y="3806358"/>
            <a:ext cx="2736304" cy="259228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rgbClr val="FF0000"/>
                </a:solidFill>
              </a:rPr>
              <a:t>Will</a:t>
            </a:r>
            <a:r>
              <a:rPr kumimoji="1" lang="ja-JP" altLang="en-US" sz="1200" dirty="0">
                <a:solidFill>
                  <a:srgbClr val="FF0000"/>
                </a:solidFill>
              </a:rPr>
              <a:t>（やってみたい）</a:t>
            </a:r>
            <a:endParaRPr kumimoji="1" lang="en-US" altLang="ja-JP" sz="1200" dirty="0">
              <a:solidFill>
                <a:srgbClr val="FF0000"/>
              </a:solidFill>
            </a:endParaRPr>
          </a:p>
          <a:p>
            <a:pPr algn="ctr"/>
            <a:endParaRPr lang="en-US" altLang="ja-JP" sz="1200" dirty="0">
              <a:solidFill>
                <a:srgbClr val="FF0000"/>
              </a:solidFill>
            </a:endParaRPr>
          </a:p>
          <a:p>
            <a:pPr algn="ctr"/>
            <a:r>
              <a:rPr kumimoji="1" lang="ja-JP" altLang="en-US" sz="1200" dirty="0">
                <a:solidFill>
                  <a:srgbClr val="FF0000"/>
                </a:solidFill>
              </a:rPr>
              <a:t>・自分の暮らしてきた地域の役に立ちたい</a:t>
            </a:r>
            <a:endParaRPr kumimoji="1" lang="en-US" altLang="ja-JP" sz="1200" dirty="0">
              <a:solidFill>
                <a:srgbClr val="FF0000"/>
              </a:solidFill>
            </a:endParaRPr>
          </a:p>
          <a:p>
            <a:pPr algn="ctr"/>
            <a:r>
              <a:rPr lang="ja-JP" altLang="en-US" sz="1200" dirty="0">
                <a:solidFill>
                  <a:srgbClr val="FF0000"/>
                </a:solidFill>
              </a:rPr>
              <a:t>・地元の仲間や先輩と一緒に働きたい</a:t>
            </a:r>
            <a:endParaRPr lang="en-US" altLang="ja-JP" sz="1200" dirty="0">
              <a:solidFill>
                <a:srgbClr val="FF0000"/>
              </a:solidFill>
            </a:endParaRPr>
          </a:p>
          <a:p>
            <a:pPr algn="ctr"/>
            <a:r>
              <a:rPr lang="ja-JP" altLang="en-US" sz="1200" dirty="0">
                <a:solidFill>
                  <a:srgbClr val="FF0000"/>
                </a:solidFill>
              </a:rPr>
              <a:t>・長く働きたい</a:t>
            </a:r>
            <a:endParaRPr kumimoji="1" lang="ja-JP" altLang="en-US" sz="1200" dirty="0">
              <a:solidFill>
                <a:srgbClr val="FF0000"/>
              </a:solidFill>
            </a:endParaRPr>
          </a:p>
        </p:txBody>
      </p:sp>
      <p:sp>
        <p:nvSpPr>
          <p:cNvPr id="9" name="楕円 8">
            <a:extLst>
              <a:ext uri="{FF2B5EF4-FFF2-40B4-BE49-F238E27FC236}">
                <a16:creationId xmlns:a16="http://schemas.microsoft.com/office/drawing/2014/main" id="{C1F3749F-D1A6-5E1C-A668-7EFE0B141214}"/>
              </a:ext>
            </a:extLst>
          </p:cNvPr>
          <p:cNvSpPr/>
          <p:nvPr/>
        </p:nvSpPr>
        <p:spPr>
          <a:xfrm>
            <a:off x="7540795" y="5965252"/>
            <a:ext cx="2182788" cy="2044869"/>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rgbClr val="FF0000"/>
                </a:solidFill>
                <a:latin typeface="+mj-ea"/>
                <a:ea typeface="+mj-ea"/>
              </a:rPr>
              <a:t>Must</a:t>
            </a:r>
            <a:r>
              <a:rPr kumimoji="1" lang="ja-JP" altLang="en-US" sz="1200" dirty="0">
                <a:solidFill>
                  <a:srgbClr val="FF0000"/>
                </a:solidFill>
                <a:latin typeface="+mj-ea"/>
                <a:ea typeface="+mj-ea"/>
              </a:rPr>
              <a:t>（求められる／担いたい）</a:t>
            </a:r>
            <a:endParaRPr kumimoji="1" lang="en-US" altLang="ja-JP" sz="1200" dirty="0">
              <a:solidFill>
                <a:srgbClr val="FF0000"/>
              </a:solidFill>
              <a:latin typeface="+mj-ea"/>
              <a:ea typeface="+mj-ea"/>
            </a:endParaRPr>
          </a:p>
          <a:p>
            <a:pPr algn="ctr"/>
            <a:endParaRPr kumimoji="1" lang="en-US" altLang="ja-JP" sz="1200" dirty="0">
              <a:solidFill>
                <a:srgbClr val="FF0000"/>
              </a:solidFill>
              <a:latin typeface="+mj-ea"/>
              <a:ea typeface="+mj-ea"/>
            </a:endParaRPr>
          </a:p>
          <a:p>
            <a:pPr algn="ctr"/>
            <a:r>
              <a:rPr lang="ja-JP" altLang="en-US" sz="1200" dirty="0">
                <a:solidFill>
                  <a:srgbClr val="FF0000"/>
                </a:solidFill>
                <a:latin typeface="+mj-ea"/>
                <a:ea typeface="+mj-ea"/>
              </a:rPr>
              <a:t>・地域で困っている人を直接助ける仕事</a:t>
            </a:r>
            <a:endParaRPr lang="en-US" altLang="ja-JP" sz="1200" dirty="0">
              <a:solidFill>
                <a:srgbClr val="FF0000"/>
              </a:solidFill>
              <a:latin typeface="+mj-ea"/>
              <a:ea typeface="+mj-ea"/>
            </a:endParaRPr>
          </a:p>
          <a:p>
            <a:pPr algn="ctr"/>
            <a:r>
              <a:rPr lang="ja-JP" altLang="en-US" sz="1200" dirty="0">
                <a:solidFill>
                  <a:srgbClr val="FF0000"/>
                </a:solidFill>
                <a:latin typeface="+mj-ea"/>
                <a:ea typeface="+mj-ea"/>
              </a:rPr>
              <a:t>・その地域に長く住み続け、貢献する</a:t>
            </a:r>
            <a:endParaRPr lang="en-US" altLang="ja-JP" sz="1200" dirty="0">
              <a:solidFill>
                <a:srgbClr val="FF0000"/>
              </a:solidFill>
              <a:latin typeface="+mj-ea"/>
              <a:ea typeface="+mj-ea"/>
            </a:endParaRPr>
          </a:p>
        </p:txBody>
      </p:sp>
      <p:sp>
        <p:nvSpPr>
          <p:cNvPr id="10" name="テキスト ボックス 9">
            <a:extLst>
              <a:ext uri="{FF2B5EF4-FFF2-40B4-BE49-F238E27FC236}">
                <a16:creationId xmlns:a16="http://schemas.microsoft.com/office/drawing/2014/main" id="{72F40E30-3D1D-DA00-AE30-832DB86EF6FA}"/>
              </a:ext>
            </a:extLst>
          </p:cNvPr>
          <p:cNvSpPr txBox="1"/>
          <p:nvPr/>
        </p:nvSpPr>
        <p:spPr>
          <a:xfrm>
            <a:off x="1402635" y="9954418"/>
            <a:ext cx="12709767" cy="646331"/>
          </a:xfrm>
          <a:prstGeom prst="rect">
            <a:avLst/>
          </a:prstGeom>
          <a:noFill/>
        </p:spPr>
        <p:txBody>
          <a:bodyPr wrap="square" rtlCol="0">
            <a:spAutoFit/>
          </a:bodyPr>
          <a:lstStyle/>
          <a:p>
            <a:r>
              <a:rPr kumimoji="1" lang="ja-JP" altLang="en-US" sz="1800" dirty="0">
                <a:solidFill>
                  <a:srgbClr val="FF0000"/>
                </a:solidFill>
              </a:rPr>
              <a:t>・周りに流されず、自分の価値観を優先すること</a:t>
            </a:r>
            <a:endParaRPr kumimoji="1" lang="en-US" altLang="ja-JP" sz="1800" dirty="0">
              <a:solidFill>
                <a:srgbClr val="FF0000"/>
              </a:solidFill>
            </a:endParaRPr>
          </a:p>
          <a:p>
            <a:r>
              <a:rPr kumimoji="1" lang="ja-JP" altLang="en-US" sz="1800" dirty="0">
                <a:solidFill>
                  <a:srgbClr val="FF0000"/>
                </a:solidFill>
              </a:rPr>
              <a:t>・地域の人たちの想いや状況をしっかり理解して、その人たちのために自分なりに直接役に立てることを仕事とすること</a:t>
            </a:r>
          </a:p>
        </p:txBody>
      </p:sp>
      <p:sp>
        <p:nvSpPr>
          <p:cNvPr id="11" name="テキスト ボックス 10">
            <a:extLst>
              <a:ext uri="{FF2B5EF4-FFF2-40B4-BE49-F238E27FC236}">
                <a16:creationId xmlns:a16="http://schemas.microsoft.com/office/drawing/2014/main" id="{6A58CF26-DD78-DBDC-F590-EF93747BFDA6}"/>
              </a:ext>
            </a:extLst>
          </p:cNvPr>
          <p:cNvSpPr txBox="1"/>
          <p:nvPr/>
        </p:nvSpPr>
        <p:spPr>
          <a:xfrm>
            <a:off x="13972005" y="10292117"/>
            <a:ext cx="788420" cy="307777"/>
          </a:xfrm>
          <a:prstGeom prst="rect">
            <a:avLst/>
          </a:prstGeom>
        </p:spPr>
        <p:txBody>
          <a:bodyPr wrap="square">
            <a:spAutoFit/>
          </a:bodyPr>
          <a:lstStyle/>
          <a:p>
            <a:pPr rtl="0">
              <a:buNone/>
            </a:pPr>
            <a:r>
              <a:rPr lang="ja-JP" altLang="en-US" sz="1400" b="1" dirty="0">
                <a:latin typeface="メイリオ" panose="020B0604030504040204" pitchFamily="50" charset="-128"/>
                <a:ea typeface="メイリオ" panose="020B0604030504040204" pitchFamily="50" charset="-128"/>
              </a:rPr>
              <a:t>だ！</a:t>
            </a:r>
            <a:endParaRPr lang="ja-JP" altLang="en-US" sz="1400" b="1" dirty="0">
              <a:effectLst/>
              <a:latin typeface="メイリオ" panose="020B0604030504040204" pitchFamily="50" charset="-128"/>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C4071E68-AA4F-512F-8DA3-83FB70F827E6}"/>
              </a:ext>
            </a:extLst>
          </p:cNvPr>
          <p:cNvSpPr txBox="1"/>
          <p:nvPr/>
        </p:nvSpPr>
        <p:spPr>
          <a:xfrm>
            <a:off x="652484" y="5721246"/>
            <a:ext cx="4050840" cy="1384995"/>
          </a:xfrm>
          <a:prstGeom prst="rect">
            <a:avLst/>
          </a:prstGeom>
          <a:noFill/>
        </p:spPr>
        <p:txBody>
          <a:bodyPr wrap="square" rtlCol="0">
            <a:spAutoFit/>
          </a:bodyPr>
          <a:lstStyle/>
          <a:p>
            <a:r>
              <a:rPr lang="ja-JP" altLang="en-US" sz="1200" dirty="0">
                <a:solidFill>
                  <a:srgbClr val="FF0000"/>
                </a:solidFill>
              </a:rPr>
              <a:t>＜</a:t>
            </a:r>
            <a:r>
              <a:rPr lang="en-US" altLang="ja-JP" sz="1200" dirty="0">
                <a:solidFill>
                  <a:srgbClr val="FF0000"/>
                </a:solidFill>
              </a:rPr>
              <a:t>Web</a:t>
            </a:r>
            <a:r>
              <a:rPr lang="ja-JP" altLang="en-US" sz="1200" dirty="0">
                <a:solidFill>
                  <a:srgbClr val="FF0000"/>
                </a:solidFill>
              </a:rPr>
              <a:t>リサーチして分かったこと＞</a:t>
            </a:r>
            <a:endParaRPr lang="en-US" altLang="ja-JP" sz="1200" dirty="0">
              <a:solidFill>
                <a:srgbClr val="FF0000"/>
              </a:solidFill>
            </a:endParaRPr>
          </a:p>
          <a:p>
            <a:r>
              <a:rPr lang="ja-JP" altLang="en-US" sz="1200" dirty="0">
                <a:solidFill>
                  <a:srgbClr val="FF0000"/>
                </a:solidFill>
              </a:rPr>
              <a:t>　・</a:t>
            </a:r>
            <a:r>
              <a:rPr lang="en-US" altLang="ja-JP" sz="1200" dirty="0">
                <a:solidFill>
                  <a:srgbClr val="FF0000"/>
                </a:solidFill>
              </a:rPr>
              <a:t>XXXXXXXXXX</a:t>
            </a:r>
          </a:p>
          <a:p>
            <a:r>
              <a:rPr lang="ja-JP" altLang="en-US" sz="1200" dirty="0">
                <a:solidFill>
                  <a:srgbClr val="FF0000"/>
                </a:solidFill>
              </a:rPr>
              <a:t>　・</a:t>
            </a:r>
            <a:r>
              <a:rPr lang="en-US" altLang="ja-JP" sz="1200" dirty="0">
                <a:solidFill>
                  <a:srgbClr val="FF0000"/>
                </a:solidFill>
              </a:rPr>
              <a:t>XXXXXXXXXX</a:t>
            </a:r>
          </a:p>
          <a:p>
            <a:r>
              <a:rPr lang="ja-JP" altLang="en-US" sz="1200" dirty="0">
                <a:solidFill>
                  <a:srgbClr val="FF0000"/>
                </a:solidFill>
              </a:rPr>
              <a:t>　・</a:t>
            </a:r>
            <a:r>
              <a:rPr lang="en-US" altLang="ja-JP" sz="1200" dirty="0">
                <a:solidFill>
                  <a:srgbClr val="FF0000"/>
                </a:solidFill>
              </a:rPr>
              <a:t>XXXXXXXXXXXX</a:t>
            </a:r>
            <a:r>
              <a:rPr lang="ja-JP" altLang="en-US" sz="1200" dirty="0">
                <a:solidFill>
                  <a:srgbClr val="FF0000"/>
                </a:solidFill>
              </a:rPr>
              <a:t>ｘ</a:t>
            </a:r>
            <a:endParaRPr lang="en-US" altLang="ja-JP" sz="1200" dirty="0">
              <a:solidFill>
                <a:srgbClr val="FF0000"/>
              </a:solidFill>
            </a:endParaRPr>
          </a:p>
          <a:p>
            <a:endParaRPr lang="en-US" altLang="ja-JP" sz="1200" dirty="0">
              <a:solidFill>
                <a:srgbClr val="FF0000"/>
              </a:solidFill>
            </a:endParaRPr>
          </a:p>
          <a:p>
            <a:r>
              <a:rPr lang="ja-JP" altLang="en-US" sz="1200" dirty="0">
                <a:solidFill>
                  <a:srgbClr val="FF0000"/>
                </a:solidFill>
              </a:rPr>
              <a:t>　参考にしたウェブサイト：</a:t>
            </a:r>
            <a:r>
              <a:rPr lang="en-US" altLang="ja-JP" sz="1200" dirty="0">
                <a:solidFill>
                  <a:srgbClr val="FF0000"/>
                </a:solidFill>
              </a:rPr>
              <a:t>URL</a:t>
            </a:r>
            <a:r>
              <a:rPr lang="ja-JP" altLang="en-US" sz="1200" dirty="0">
                <a:solidFill>
                  <a:srgbClr val="FF0000"/>
                </a:solidFill>
              </a:rPr>
              <a:t>貼る</a:t>
            </a:r>
            <a:endParaRPr lang="en-US" altLang="ja-JP" sz="1200" dirty="0">
              <a:solidFill>
                <a:srgbClr val="FF0000"/>
              </a:solidFill>
            </a:endParaRPr>
          </a:p>
          <a:p>
            <a:endParaRPr lang="en-US" altLang="ja-JP" sz="1200" dirty="0">
              <a:solidFill>
                <a:srgbClr val="FF0000"/>
              </a:solidFill>
            </a:endParaRPr>
          </a:p>
        </p:txBody>
      </p:sp>
      <p:sp>
        <p:nvSpPr>
          <p:cNvPr id="13" name="テキスト ボックス 12">
            <a:extLst>
              <a:ext uri="{FF2B5EF4-FFF2-40B4-BE49-F238E27FC236}">
                <a16:creationId xmlns:a16="http://schemas.microsoft.com/office/drawing/2014/main" id="{5EA199C5-476E-5225-4929-6D99F09A4D66}"/>
              </a:ext>
            </a:extLst>
          </p:cNvPr>
          <p:cNvSpPr txBox="1"/>
          <p:nvPr/>
        </p:nvSpPr>
        <p:spPr>
          <a:xfrm>
            <a:off x="601911" y="7157864"/>
            <a:ext cx="4050840" cy="1200329"/>
          </a:xfrm>
          <a:prstGeom prst="rect">
            <a:avLst/>
          </a:prstGeom>
          <a:noFill/>
        </p:spPr>
        <p:txBody>
          <a:bodyPr wrap="square" rtlCol="0">
            <a:spAutoFit/>
          </a:bodyPr>
          <a:lstStyle/>
          <a:p>
            <a:r>
              <a:rPr lang="ja-JP" altLang="en-US" sz="1200" dirty="0">
                <a:solidFill>
                  <a:srgbClr val="FF0000"/>
                </a:solidFill>
              </a:rPr>
              <a:t>＜データを見て分かったこと＞</a:t>
            </a:r>
            <a:endParaRPr lang="en-US" altLang="ja-JP" sz="1200" dirty="0">
              <a:solidFill>
                <a:srgbClr val="FF0000"/>
              </a:solidFill>
            </a:endParaRPr>
          </a:p>
          <a:p>
            <a:r>
              <a:rPr lang="ja-JP" altLang="en-US" sz="1200" dirty="0">
                <a:solidFill>
                  <a:srgbClr val="FF0000"/>
                </a:solidFill>
              </a:rPr>
              <a:t>　・</a:t>
            </a:r>
            <a:r>
              <a:rPr lang="en-US" altLang="ja-JP" sz="1200" dirty="0">
                <a:solidFill>
                  <a:srgbClr val="FF0000"/>
                </a:solidFill>
              </a:rPr>
              <a:t>XXXXXXXXXX</a:t>
            </a:r>
          </a:p>
          <a:p>
            <a:r>
              <a:rPr lang="ja-JP" altLang="en-US" sz="1200" dirty="0">
                <a:solidFill>
                  <a:srgbClr val="FF0000"/>
                </a:solidFill>
              </a:rPr>
              <a:t>　・</a:t>
            </a:r>
            <a:r>
              <a:rPr lang="en-US" altLang="ja-JP" sz="1200" dirty="0">
                <a:solidFill>
                  <a:srgbClr val="FF0000"/>
                </a:solidFill>
              </a:rPr>
              <a:t>XXXXXXXXXXXX</a:t>
            </a:r>
          </a:p>
          <a:p>
            <a:r>
              <a:rPr lang="ja-JP" altLang="en-US" sz="1200" dirty="0">
                <a:solidFill>
                  <a:srgbClr val="FF0000"/>
                </a:solidFill>
              </a:rPr>
              <a:t>　・</a:t>
            </a:r>
            <a:r>
              <a:rPr lang="en-US" altLang="ja-JP" sz="1200" dirty="0">
                <a:solidFill>
                  <a:srgbClr val="FF0000"/>
                </a:solidFill>
              </a:rPr>
              <a:t>XXXXXXXXXXXXXX</a:t>
            </a:r>
          </a:p>
          <a:p>
            <a:endParaRPr lang="en-US" altLang="ja-JP" sz="1200" dirty="0">
              <a:solidFill>
                <a:srgbClr val="FF0000"/>
              </a:solidFill>
            </a:endParaRPr>
          </a:p>
          <a:p>
            <a:r>
              <a:rPr lang="ja-JP" altLang="en-US" sz="1200" dirty="0">
                <a:solidFill>
                  <a:srgbClr val="FF0000"/>
                </a:solidFill>
              </a:rPr>
              <a:t>　参考にしたデータ：</a:t>
            </a:r>
            <a:r>
              <a:rPr lang="en-US" altLang="ja-JP" sz="1200" dirty="0">
                <a:solidFill>
                  <a:srgbClr val="FF0000"/>
                </a:solidFill>
              </a:rPr>
              <a:t>URL</a:t>
            </a:r>
            <a:r>
              <a:rPr lang="ja-JP" altLang="en-US" sz="1200" dirty="0">
                <a:solidFill>
                  <a:srgbClr val="FF0000"/>
                </a:solidFill>
              </a:rPr>
              <a:t>貼る</a:t>
            </a:r>
            <a:endParaRPr lang="en-US" altLang="ja-JP" sz="1200" dirty="0">
              <a:solidFill>
                <a:srgbClr val="FF0000"/>
              </a:solidFill>
            </a:endParaRPr>
          </a:p>
        </p:txBody>
      </p:sp>
      <p:sp>
        <p:nvSpPr>
          <p:cNvPr id="20" name="テキスト ボックス 19">
            <a:extLst>
              <a:ext uri="{FF2B5EF4-FFF2-40B4-BE49-F238E27FC236}">
                <a16:creationId xmlns:a16="http://schemas.microsoft.com/office/drawing/2014/main" id="{0B877FD4-1728-A5BB-AF8D-92A5885CCE61}"/>
              </a:ext>
            </a:extLst>
          </p:cNvPr>
          <p:cNvSpPr txBox="1"/>
          <p:nvPr/>
        </p:nvSpPr>
        <p:spPr>
          <a:xfrm>
            <a:off x="9499765" y="2284343"/>
            <a:ext cx="4958073" cy="1754326"/>
          </a:xfrm>
          <a:prstGeom prst="rect">
            <a:avLst/>
          </a:prstGeom>
          <a:noFill/>
        </p:spPr>
        <p:txBody>
          <a:bodyPr wrap="square" rtlCol="0">
            <a:spAutoFit/>
          </a:bodyPr>
          <a:lstStyle/>
          <a:p>
            <a:r>
              <a:rPr kumimoji="1" lang="ja-JP" altLang="en-US" sz="1200" dirty="0">
                <a:solidFill>
                  <a:srgbClr val="FF0000"/>
                </a:solidFill>
              </a:rPr>
              <a:t>・先輩インタビューで一番心に残ったのは○○という言葉</a:t>
            </a:r>
            <a:endParaRPr kumimoji="1" lang="en-US" altLang="ja-JP" sz="1200" dirty="0">
              <a:solidFill>
                <a:srgbClr val="FF0000"/>
              </a:solidFill>
            </a:endParaRPr>
          </a:p>
          <a:p>
            <a:r>
              <a:rPr lang="ja-JP" altLang="en-US" sz="1200" dirty="0">
                <a:solidFill>
                  <a:srgbClr val="FF0000"/>
                </a:solidFill>
              </a:rPr>
              <a:t>　自分も似ているところがあるかもしれない</a:t>
            </a:r>
            <a:endParaRPr kumimoji="1" lang="en-US" altLang="ja-JP" sz="1200" dirty="0">
              <a:solidFill>
                <a:srgbClr val="FF0000"/>
              </a:solidFill>
            </a:endParaRPr>
          </a:p>
          <a:p>
            <a:r>
              <a:rPr lang="ja-JP" altLang="en-US" sz="1200" dirty="0">
                <a:solidFill>
                  <a:srgbClr val="FF0000"/>
                </a:solidFill>
              </a:rPr>
              <a:t>・先輩は以下のようなことを大切に働いていた</a:t>
            </a:r>
            <a:endParaRPr lang="en-US" altLang="ja-JP" sz="1200" dirty="0">
              <a:solidFill>
                <a:srgbClr val="FF0000"/>
              </a:solidFill>
            </a:endParaRPr>
          </a:p>
          <a:p>
            <a:r>
              <a:rPr kumimoji="1" lang="ja-JP" altLang="en-US" sz="1200" dirty="0">
                <a:solidFill>
                  <a:srgbClr val="FF0000"/>
                </a:solidFill>
              </a:rPr>
              <a:t>　　・ｘｘｘｘｘｘｘ</a:t>
            </a:r>
            <a:endParaRPr kumimoji="1" lang="en-US" altLang="ja-JP" sz="1200" dirty="0">
              <a:solidFill>
                <a:srgbClr val="FF0000"/>
              </a:solidFill>
            </a:endParaRPr>
          </a:p>
          <a:p>
            <a:r>
              <a:rPr lang="ja-JP" altLang="en-US" sz="1200" dirty="0">
                <a:solidFill>
                  <a:srgbClr val="FF0000"/>
                </a:solidFill>
              </a:rPr>
              <a:t>　　・ｘｘｘｘｘｘｘ</a:t>
            </a:r>
            <a:endParaRPr lang="en-US" altLang="ja-JP" sz="1200" dirty="0">
              <a:solidFill>
                <a:srgbClr val="FF0000"/>
              </a:solidFill>
            </a:endParaRPr>
          </a:p>
          <a:p>
            <a:r>
              <a:rPr kumimoji="1" lang="ja-JP" altLang="en-US" sz="1200" dirty="0">
                <a:solidFill>
                  <a:srgbClr val="FF0000"/>
                </a:solidFill>
              </a:rPr>
              <a:t>　　・ｘｘｘｘｘｘｘ</a:t>
            </a:r>
            <a:endParaRPr kumimoji="1" lang="en-US" altLang="ja-JP" sz="1200" dirty="0">
              <a:solidFill>
                <a:srgbClr val="FF0000"/>
              </a:solidFill>
            </a:endParaRPr>
          </a:p>
          <a:p>
            <a:r>
              <a:rPr lang="ja-JP" altLang="en-US" sz="1200" dirty="0">
                <a:solidFill>
                  <a:srgbClr val="FF0000"/>
                </a:solidFill>
              </a:rPr>
              <a:t>・先輩の</a:t>
            </a:r>
            <a:r>
              <a:rPr lang="en-US" altLang="ja-JP" sz="1200" dirty="0">
                <a:solidFill>
                  <a:srgbClr val="FF0000"/>
                </a:solidFill>
              </a:rPr>
              <a:t>Will-Can-Must</a:t>
            </a:r>
            <a:r>
              <a:rPr lang="ja-JP" altLang="en-US" sz="1200" dirty="0">
                <a:solidFill>
                  <a:srgbClr val="FF0000"/>
                </a:solidFill>
              </a:rPr>
              <a:t>のバランスが面白かった。</a:t>
            </a:r>
            <a:endParaRPr lang="en-US" altLang="ja-JP" sz="1200" dirty="0">
              <a:solidFill>
                <a:srgbClr val="FF0000"/>
              </a:solidFill>
            </a:endParaRPr>
          </a:p>
          <a:p>
            <a:r>
              <a:rPr kumimoji="1" lang="ja-JP" altLang="en-US" sz="1200" dirty="0">
                <a:solidFill>
                  <a:srgbClr val="FF0000"/>
                </a:solidFill>
              </a:rPr>
              <a:t>　常に変化し続けていることも興味深かった</a:t>
            </a:r>
            <a:endParaRPr kumimoji="1" lang="en-US" altLang="ja-JP" sz="1200" dirty="0">
              <a:solidFill>
                <a:srgbClr val="FF0000"/>
              </a:solidFill>
            </a:endParaRPr>
          </a:p>
          <a:p>
            <a:r>
              <a:rPr lang="ja-JP" altLang="en-US" sz="1200" dirty="0">
                <a:solidFill>
                  <a:srgbClr val="FF0000"/>
                </a:solidFill>
              </a:rPr>
              <a:t>・ｘｘｘは気になったので調べてみたい。今後の参考にしたい</a:t>
            </a:r>
            <a:endParaRPr kumimoji="1" lang="en-US" altLang="ja-JP" sz="1200" dirty="0">
              <a:solidFill>
                <a:srgbClr val="FF0000"/>
              </a:solidFill>
            </a:endParaRPr>
          </a:p>
        </p:txBody>
      </p:sp>
      <p:sp>
        <p:nvSpPr>
          <p:cNvPr id="21" name="テキスト ボックス 20">
            <a:extLst>
              <a:ext uri="{FF2B5EF4-FFF2-40B4-BE49-F238E27FC236}">
                <a16:creationId xmlns:a16="http://schemas.microsoft.com/office/drawing/2014/main" id="{B3DD6B7F-7315-3C1D-CCB0-DB83AA96AC38}"/>
              </a:ext>
            </a:extLst>
          </p:cNvPr>
          <p:cNvSpPr txBox="1"/>
          <p:nvPr/>
        </p:nvSpPr>
        <p:spPr>
          <a:xfrm>
            <a:off x="10346494" y="5895835"/>
            <a:ext cx="4061588" cy="2862322"/>
          </a:xfrm>
          <a:prstGeom prst="rect">
            <a:avLst/>
          </a:prstGeom>
          <a:noFill/>
        </p:spPr>
        <p:txBody>
          <a:bodyPr wrap="square" rtlCol="0">
            <a:spAutoFit/>
          </a:bodyPr>
          <a:lstStyle/>
          <a:p>
            <a:r>
              <a:rPr kumimoji="1" lang="ja-JP" altLang="en-US" sz="1200" dirty="0">
                <a:solidFill>
                  <a:srgbClr val="FF0000"/>
                </a:solidFill>
              </a:rPr>
              <a:t>・「公務員」という仕事で、自分に合っていると思うこと</a:t>
            </a:r>
            <a:endParaRPr kumimoji="1" lang="en-US" altLang="ja-JP" sz="1200" dirty="0">
              <a:solidFill>
                <a:srgbClr val="FF0000"/>
              </a:solidFill>
            </a:endParaRPr>
          </a:p>
          <a:p>
            <a:r>
              <a:rPr lang="ja-JP" altLang="en-US" sz="1200" dirty="0">
                <a:solidFill>
                  <a:srgbClr val="FF0000"/>
                </a:solidFill>
              </a:rPr>
              <a:t>　・</a:t>
            </a:r>
            <a:r>
              <a:rPr lang="en-US" altLang="ja-JP" sz="1200" dirty="0">
                <a:solidFill>
                  <a:srgbClr val="FF0000"/>
                </a:solidFill>
              </a:rPr>
              <a:t>XXXXXX</a:t>
            </a:r>
          </a:p>
          <a:p>
            <a:r>
              <a:rPr kumimoji="1" lang="ja-JP" altLang="en-US" sz="1200" dirty="0">
                <a:solidFill>
                  <a:srgbClr val="FF0000"/>
                </a:solidFill>
              </a:rPr>
              <a:t>　・</a:t>
            </a:r>
            <a:r>
              <a:rPr kumimoji="1" lang="en-US" altLang="ja-JP" sz="1200" dirty="0">
                <a:solidFill>
                  <a:srgbClr val="FF0000"/>
                </a:solidFill>
              </a:rPr>
              <a:t>XXXXXX</a:t>
            </a:r>
          </a:p>
          <a:p>
            <a:r>
              <a:rPr lang="ja-JP" altLang="en-US" sz="1200" dirty="0">
                <a:solidFill>
                  <a:srgbClr val="FF0000"/>
                </a:solidFill>
              </a:rPr>
              <a:t>　・</a:t>
            </a:r>
            <a:r>
              <a:rPr lang="en-US" altLang="ja-JP" sz="1200" dirty="0">
                <a:solidFill>
                  <a:srgbClr val="FF0000"/>
                </a:solidFill>
              </a:rPr>
              <a:t>XXXXXX</a:t>
            </a:r>
          </a:p>
          <a:p>
            <a:r>
              <a:rPr lang="ja-JP" altLang="en-US" sz="1200" dirty="0">
                <a:solidFill>
                  <a:srgbClr val="FF0000"/>
                </a:solidFill>
              </a:rPr>
              <a:t>　・</a:t>
            </a:r>
            <a:r>
              <a:rPr lang="en-US" altLang="ja-JP" sz="1200" dirty="0">
                <a:solidFill>
                  <a:srgbClr val="FF0000"/>
                </a:solidFill>
              </a:rPr>
              <a:t>XXXXXXX</a:t>
            </a:r>
            <a:r>
              <a:rPr lang="ja-JP" altLang="en-US" sz="1200" dirty="0">
                <a:solidFill>
                  <a:srgbClr val="FF0000"/>
                </a:solidFill>
              </a:rPr>
              <a:t>（グループの人の話を聞いて書き足した）</a:t>
            </a:r>
            <a:endParaRPr lang="en-US" altLang="ja-JP" sz="1200" dirty="0">
              <a:solidFill>
                <a:srgbClr val="FF0000"/>
              </a:solidFill>
            </a:endParaRPr>
          </a:p>
          <a:p>
            <a:r>
              <a:rPr kumimoji="1" lang="ja-JP" altLang="en-US" sz="1200" dirty="0">
                <a:solidFill>
                  <a:srgbClr val="FF0000"/>
                </a:solidFill>
              </a:rPr>
              <a:t>・「公務員」という仕事で、自分がちょっと不安に思うこと</a:t>
            </a:r>
            <a:endParaRPr kumimoji="1" lang="en-US" altLang="ja-JP" sz="1200" dirty="0">
              <a:solidFill>
                <a:srgbClr val="FF0000"/>
              </a:solidFill>
            </a:endParaRPr>
          </a:p>
          <a:p>
            <a:r>
              <a:rPr lang="ja-JP" altLang="en-US" sz="1200" dirty="0">
                <a:solidFill>
                  <a:srgbClr val="FF0000"/>
                </a:solidFill>
              </a:rPr>
              <a:t>　・</a:t>
            </a:r>
            <a:r>
              <a:rPr lang="en-US" altLang="ja-JP" sz="1200" dirty="0">
                <a:solidFill>
                  <a:srgbClr val="FF0000"/>
                </a:solidFill>
              </a:rPr>
              <a:t>XXXXXX</a:t>
            </a:r>
          </a:p>
          <a:p>
            <a:r>
              <a:rPr kumimoji="1" lang="ja-JP" altLang="en-US" sz="1200" dirty="0">
                <a:solidFill>
                  <a:srgbClr val="FF0000"/>
                </a:solidFill>
              </a:rPr>
              <a:t>　・</a:t>
            </a:r>
            <a:r>
              <a:rPr kumimoji="1" lang="en-US" altLang="ja-JP" sz="1200" dirty="0">
                <a:solidFill>
                  <a:srgbClr val="FF0000"/>
                </a:solidFill>
              </a:rPr>
              <a:t>XXXXXX</a:t>
            </a:r>
          </a:p>
          <a:p>
            <a:r>
              <a:rPr lang="ja-JP" altLang="en-US" sz="1200" dirty="0">
                <a:solidFill>
                  <a:srgbClr val="FF0000"/>
                </a:solidFill>
              </a:rPr>
              <a:t>・自分は、仕事について○○を優先したい</a:t>
            </a:r>
            <a:endParaRPr lang="en-US" altLang="ja-JP" sz="1200" dirty="0">
              <a:solidFill>
                <a:srgbClr val="FF0000"/>
              </a:solidFill>
            </a:endParaRPr>
          </a:p>
          <a:p>
            <a:r>
              <a:rPr lang="ja-JP" altLang="en-US" sz="1200" dirty="0">
                <a:solidFill>
                  <a:srgbClr val="FF0000"/>
                </a:solidFill>
              </a:rPr>
              <a:t>　「公務員」だからこそ実現できることがあるかもしれない</a:t>
            </a:r>
            <a:endParaRPr lang="en-US" altLang="ja-JP" sz="1200" dirty="0">
              <a:solidFill>
                <a:srgbClr val="FF0000"/>
              </a:solidFill>
            </a:endParaRPr>
          </a:p>
          <a:p>
            <a:r>
              <a:rPr lang="ja-JP" altLang="en-US" sz="1200" dirty="0">
                <a:solidFill>
                  <a:srgbClr val="FF0000"/>
                </a:solidFill>
              </a:rPr>
              <a:t>・グループの人たちの意見を聞いて○○について考え直した</a:t>
            </a:r>
            <a:endParaRPr lang="en-US" altLang="ja-JP" sz="1200" dirty="0">
              <a:solidFill>
                <a:srgbClr val="FF0000"/>
              </a:solidFill>
            </a:endParaRPr>
          </a:p>
          <a:p>
            <a:r>
              <a:rPr lang="ja-JP" altLang="en-US" sz="1200" dirty="0">
                <a:solidFill>
                  <a:srgbClr val="FF0000"/>
                </a:solidFill>
              </a:rPr>
              <a:t>　グループの人は以下のようなことを考えていた</a:t>
            </a:r>
            <a:endParaRPr lang="en-US" altLang="ja-JP" sz="1200" dirty="0">
              <a:solidFill>
                <a:srgbClr val="FF0000"/>
              </a:solidFill>
            </a:endParaRPr>
          </a:p>
          <a:p>
            <a:r>
              <a:rPr lang="ja-JP" altLang="en-US" sz="1200" dirty="0">
                <a:solidFill>
                  <a:srgbClr val="FF0000"/>
                </a:solidFill>
              </a:rPr>
              <a:t>　　・</a:t>
            </a:r>
            <a:r>
              <a:rPr lang="en-US" altLang="ja-JP" sz="1200" dirty="0">
                <a:solidFill>
                  <a:srgbClr val="FF0000"/>
                </a:solidFill>
              </a:rPr>
              <a:t>XXXXXXXXXXXX</a:t>
            </a:r>
          </a:p>
          <a:p>
            <a:r>
              <a:rPr lang="ja-JP" altLang="en-US" sz="1200" dirty="0">
                <a:solidFill>
                  <a:srgbClr val="FF0000"/>
                </a:solidFill>
              </a:rPr>
              <a:t>　　・</a:t>
            </a:r>
            <a:r>
              <a:rPr lang="en-US" altLang="ja-JP" sz="1200" dirty="0">
                <a:solidFill>
                  <a:srgbClr val="FF0000"/>
                </a:solidFill>
              </a:rPr>
              <a:t>XXXXXXXXXXXX</a:t>
            </a:r>
            <a:r>
              <a:rPr lang="ja-JP" altLang="en-US" sz="1200" dirty="0">
                <a:solidFill>
                  <a:srgbClr val="FF0000"/>
                </a:solidFill>
              </a:rPr>
              <a:t>ｘ</a:t>
            </a:r>
            <a:endParaRPr lang="en-US" altLang="ja-JP" sz="1200" dirty="0">
              <a:solidFill>
                <a:srgbClr val="FF0000"/>
              </a:solidFill>
            </a:endParaRPr>
          </a:p>
          <a:p>
            <a:r>
              <a:rPr lang="ja-JP" altLang="en-US" sz="1200" dirty="0">
                <a:solidFill>
                  <a:srgbClr val="FF0000"/>
                </a:solidFill>
              </a:rPr>
              <a:t>　自分も参考にしたい</a:t>
            </a:r>
            <a:endParaRPr lang="en-US" altLang="ja-JP" sz="1200" dirty="0">
              <a:solidFill>
                <a:srgbClr val="FF0000"/>
              </a:solidFill>
            </a:endParaRPr>
          </a:p>
        </p:txBody>
      </p:sp>
      <p:sp>
        <p:nvSpPr>
          <p:cNvPr id="22" name="テキスト ボックス 21">
            <a:extLst>
              <a:ext uri="{FF2B5EF4-FFF2-40B4-BE49-F238E27FC236}">
                <a16:creationId xmlns:a16="http://schemas.microsoft.com/office/drawing/2014/main" id="{8F94FF2D-2163-BF19-334D-6B4944D3B50D}"/>
              </a:ext>
            </a:extLst>
          </p:cNvPr>
          <p:cNvSpPr txBox="1"/>
          <p:nvPr/>
        </p:nvSpPr>
        <p:spPr>
          <a:xfrm>
            <a:off x="580104" y="8557172"/>
            <a:ext cx="4061588" cy="276999"/>
          </a:xfrm>
          <a:prstGeom prst="rect">
            <a:avLst/>
          </a:prstGeom>
          <a:noFill/>
        </p:spPr>
        <p:txBody>
          <a:bodyPr wrap="square" rtlCol="0">
            <a:spAutoFit/>
          </a:bodyPr>
          <a:lstStyle/>
          <a:p>
            <a:r>
              <a:rPr kumimoji="1" lang="ja-JP" altLang="en-US" sz="1200" dirty="0">
                <a:solidFill>
                  <a:srgbClr val="FF0000"/>
                </a:solidFill>
              </a:rPr>
              <a:t>・「公務員」という仕事は○○○だと思った</a:t>
            </a:r>
            <a:endParaRPr kumimoji="1" lang="en-US" altLang="ja-JP" sz="1200" dirty="0">
              <a:solidFill>
                <a:srgbClr val="FF0000"/>
              </a:solidFill>
            </a:endParaRPr>
          </a:p>
        </p:txBody>
      </p:sp>
    </p:spTree>
    <p:extLst>
      <p:ext uri="{BB962C8B-B14F-4D97-AF65-F5344CB8AC3E}">
        <p14:creationId xmlns:p14="http://schemas.microsoft.com/office/powerpoint/2010/main" val="67557133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11495</TotalTime>
  <Words>852</Words>
  <Application>Microsoft Office PowerPoint</Application>
  <PresentationFormat>ユーザー設定</PresentationFormat>
  <Paragraphs>88</Paragraphs>
  <Slides>2</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2</vt:i4>
      </vt:variant>
    </vt:vector>
  </HeadingPairs>
  <TitlesOfParts>
    <vt:vector size="6" baseType="lpstr">
      <vt:lpstr>メイリオ</vt:lpstr>
      <vt:lpstr>Arial</vt:lpstr>
      <vt:lpstr>Calibri</vt:lpstr>
      <vt:lpstr>Office テーマ</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CL</dc:creator>
  <cp:lastModifiedBy>小池 紗也香</cp:lastModifiedBy>
  <cp:revision>536</cp:revision>
  <cp:lastPrinted>2014-08-11T06:09:43Z</cp:lastPrinted>
  <dcterms:created xsi:type="dcterms:W3CDTF">2014-06-07T02:31:47Z</dcterms:created>
  <dcterms:modified xsi:type="dcterms:W3CDTF">2026-01-14T12:51:26Z</dcterms:modified>
</cp:coreProperties>
</file>